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81" r:id="rId3"/>
    <p:sldId id="282" r:id="rId4"/>
    <p:sldId id="258" r:id="rId5"/>
    <p:sldId id="284" r:id="rId6"/>
    <p:sldId id="285"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5715000" type="screen16x1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67" autoAdjust="0"/>
  </p:normalViewPr>
  <p:slideViewPr>
    <p:cSldViewPr snapToGrid="0">
      <p:cViewPr varScale="1">
        <p:scale>
          <a:sx n="65" d="100"/>
          <a:sy n="65" d="100"/>
        </p:scale>
        <p:origin x="19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4748218D-C5B3-4A6E-9E4E-38169D866EEF}" type="datetimeFigureOut">
              <a:rPr lang="de-DE" smtClean="0"/>
              <a:t>19.01.2026</a:t>
            </a:fld>
            <a:endParaRPr lang="de-DE"/>
          </a:p>
        </p:txBody>
      </p:sp>
      <p:sp>
        <p:nvSpPr>
          <p:cNvPr id="4" name="Folienbildplatzhalter 3"/>
          <p:cNvSpPr>
            <a:spLocks noGrp="1" noRot="1" noChangeAspect="1"/>
          </p:cNvSpPr>
          <p:nvPr>
            <p:ph type="sldImg" idx="2"/>
          </p:nvPr>
        </p:nvSpPr>
        <p:spPr>
          <a:xfrm>
            <a:off x="893763" y="1336675"/>
            <a:ext cx="5772150" cy="360838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AD02B20E-0E3C-4A58-B729-B35C8F01EEF4}" type="slidenum">
              <a:rPr lang="de-DE" smtClean="0"/>
              <a:t>‹Nr.›</a:t>
            </a:fld>
            <a:endParaRPr lang="de-DE"/>
          </a:p>
        </p:txBody>
      </p:sp>
    </p:spTree>
    <p:extLst>
      <p:ext uri="{BB962C8B-B14F-4D97-AF65-F5344CB8AC3E}">
        <p14:creationId xmlns:p14="http://schemas.microsoft.com/office/powerpoint/2010/main" val="96408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Ziel dieses Projekts ist es, den Energieertrag einer Photovoltaikanlage numerisch zu modellieren und zu analysieren.</a:t>
            </a:r>
            <a:br>
              <a:rPr lang="de-DE" dirty="0"/>
            </a:br>
            <a:r>
              <a:rPr lang="de-DE" dirty="0"/>
              <a:t>Dabei untersuchen wir, wie stark der Ertrag vom Sonnenstand, der Modulausrichtung und der Jahreszeit abhängt.</a:t>
            </a:r>
            <a:br>
              <a:rPr lang="de-DE" dirty="0"/>
            </a:br>
            <a:r>
              <a:rPr lang="de-DE" dirty="0"/>
              <a:t>Auf Basis dieses Modells optimieren wir die Ausrichtung des Moduls und vergleichen fixe Anlagen mit ein- und zweiachsigen Tracking-Systemen.</a:t>
            </a:r>
            <a:br>
              <a:rPr lang="de-DE" dirty="0"/>
            </a:br>
            <a:br>
              <a:rPr lang="de-DE" dirty="0"/>
            </a:br>
            <a:r>
              <a:rPr lang="de-DE" dirty="0"/>
              <a:t>Für alle Berechnungen verwenden wir ein rechtshändiges kartesisches Koordinatensystem.</a:t>
            </a:r>
            <a:br>
              <a:rPr lang="de-DE" dirty="0"/>
            </a:br>
            <a:r>
              <a:rPr lang="de-DE" dirty="0"/>
              <a:t>Die x-Achse zeigt nach Norden, die y-Achse nach Osten und die z-Achse nach oben zum Zenit.</a:t>
            </a:r>
            <a:br>
              <a:rPr lang="de-DE" dirty="0"/>
            </a:br>
            <a:r>
              <a:rPr lang="de-DE" dirty="0"/>
              <a:t>Dieses Koordinatensystem erlaubt es uns, sowohl die Sonnenposition als auch die Ausrichtung des Solarmoduls eindeutig als Vektoren zu beschreiben.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Sonnenposition wird im Projekt als Einheitsvektor beschrieben.</a:t>
            </a:r>
            <a:br>
              <a:rPr lang="de-DE" dirty="0"/>
            </a:br>
            <a:r>
              <a:rPr lang="de-DE" dirty="0"/>
              <a:t>Die Leistung des Solarmoduls hängt vom Winkel zwischen Sonnenvektor und Modulnormalen ab und folgt einem Kosinus-Modell.</a:t>
            </a:r>
            <a:br>
              <a:rPr lang="de-DE" dirty="0"/>
            </a:br>
            <a:r>
              <a:rPr lang="de-DE" dirty="0"/>
              <a:t>Bei senkrechtem Einfall ist die Leistung maximal, bei schrägem Einfall reduziert sie sich entsprechend, und bei Bestrahlung von der Rückseite wird keine Leistung erzeugt.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Um den Fokus auf die numerischen Methoden zu legen, wurde das physikalische Modell bewusst vereinfacht.</a:t>
            </a:r>
            <a:br>
              <a:rPr lang="de-DE" dirty="0"/>
            </a:br>
            <a:r>
              <a:rPr lang="de-DE" dirty="0"/>
              <a:t>Es werden keine Wolken, atmosphärischen Effekte oder temperaturabhängigen Wirkungsgrade berücksichtigt.</a:t>
            </a:r>
            <a:br>
              <a:rPr lang="de-DE" dirty="0"/>
            </a:br>
            <a:r>
              <a:rPr lang="de-DE" dirty="0"/>
              <a:t>Dadurch können wir den Einfluss der Geometrie und Ausrichtung klar isolieren und analysieren.</a:t>
            </a:r>
          </a:p>
        </p:txBody>
      </p:sp>
      <p:sp>
        <p:nvSpPr>
          <p:cNvPr id="4" name="Foliennummernplatzhalter 3"/>
          <p:cNvSpPr>
            <a:spLocks noGrp="1"/>
          </p:cNvSpPr>
          <p:nvPr>
            <p:ph type="sldNum" sz="quarter" idx="5"/>
          </p:nvPr>
        </p:nvSpPr>
        <p:spPr/>
        <p:txBody>
          <a:bodyPr/>
          <a:lstStyle/>
          <a:p>
            <a:fld id="{9BB10272-271B-4CB7-8A8D-E6B767B6EBBA}" type="slidenum">
              <a:rPr lang="de-DE" smtClean="0"/>
              <a:t>2</a:t>
            </a:fld>
            <a:endParaRPr lang="de-DE"/>
          </a:p>
        </p:txBody>
      </p:sp>
    </p:spTree>
    <p:extLst>
      <p:ext uri="{BB962C8B-B14F-4D97-AF65-F5344CB8AC3E}">
        <p14:creationId xmlns:p14="http://schemas.microsoft.com/office/powerpoint/2010/main" val="425884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physikalischen Zusammenhänge werden im Projekt mathematisch so umgeformt,</a:t>
            </a:r>
          </a:p>
          <a:p>
            <a:r>
              <a:rPr lang="de-DE" dirty="0"/>
              <a:t>dass sie effizient numerisch berechnet werden können.</a:t>
            </a:r>
          </a:p>
          <a:p>
            <a:r>
              <a:rPr lang="de-DE" dirty="0"/>
              <a:t>Insbesondere werden Winkelbeschreibungen durch Vektordarstellungen ersetzt,</a:t>
            </a:r>
          </a:p>
          <a:p>
            <a:r>
              <a:rPr lang="de-DE" dirty="0"/>
              <a:t>sodass Leistungen über Skalarprodukte und zeitdiskrete Integration bestimmt werden können.</a:t>
            </a:r>
          </a:p>
        </p:txBody>
      </p:sp>
      <p:sp>
        <p:nvSpPr>
          <p:cNvPr id="4" name="Foliennummernplatzhalter 3"/>
          <p:cNvSpPr>
            <a:spLocks noGrp="1"/>
          </p:cNvSpPr>
          <p:nvPr>
            <p:ph type="sldNum" sz="quarter" idx="5"/>
          </p:nvPr>
        </p:nvSpPr>
        <p:spPr/>
        <p:txBody>
          <a:bodyPr/>
          <a:lstStyle/>
          <a:p>
            <a:fld id="{9BB10272-271B-4CB7-8A8D-E6B767B6EBBA}" type="slidenum">
              <a:rPr lang="de-DE" smtClean="0"/>
              <a:t>3</a:t>
            </a:fld>
            <a:endParaRPr lang="de-DE"/>
          </a:p>
        </p:txBody>
      </p:sp>
    </p:spTree>
    <p:extLst>
      <p:ext uri="{BB962C8B-B14F-4D97-AF65-F5344CB8AC3E}">
        <p14:creationId xmlns:p14="http://schemas.microsoft.com/office/powerpoint/2010/main" val="157549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Leistung des Solarmoduls folgt einem einfachen </a:t>
            </a:r>
            <a:r>
              <a:rPr lang="de-DE" dirty="0" err="1"/>
              <a:t>Kosinusmodell</a:t>
            </a:r>
            <a:r>
              <a:rPr lang="de-DE" dirty="0"/>
              <a:t>,</a:t>
            </a:r>
          </a:p>
          <a:p>
            <a:r>
              <a:rPr lang="de-DE" dirty="0"/>
              <a:t>wobei der Winkel zwischen Sonnenstrahlung und Modulnormalen entscheidend ist.</a:t>
            </a:r>
          </a:p>
          <a:p>
            <a:r>
              <a:rPr lang="de-DE" dirty="0"/>
              <a:t>Die Tagesenergie ergibt sich anschließend durch zeitliche Integration der Leistung zwischen </a:t>
            </a:r>
            <a:r>
              <a:rPr lang="de-DE" dirty="0" err="1"/>
              <a:t>Sonnenauf</a:t>
            </a:r>
            <a:r>
              <a:rPr lang="de-DE" dirty="0"/>
              <a:t>- und -untergang.</a:t>
            </a:r>
          </a:p>
        </p:txBody>
      </p:sp>
      <p:sp>
        <p:nvSpPr>
          <p:cNvPr id="4" name="Foliennummernplatzhalter 3"/>
          <p:cNvSpPr>
            <a:spLocks noGrp="1"/>
          </p:cNvSpPr>
          <p:nvPr>
            <p:ph type="sldNum" sz="quarter" idx="5"/>
          </p:nvPr>
        </p:nvSpPr>
        <p:spPr/>
        <p:txBody>
          <a:bodyPr/>
          <a:lstStyle/>
          <a:p>
            <a:fld id="{9BB10272-271B-4CB7-8A8D-E6B767B6EBBA}" type="slidenum">
              <a:rPr lang="de-DE" smtClean="0"/>
              <a:t>4</a:t>
            </a:fld>
            <a:endParaRPr lang="de-DE"/>
          </a:p>
        </p:txBody>
      </p:sp>
    </p:spTree>
    <p:extLst>
      <p:ext uri="{BB962C8B-B14F-4D97-AF65-F5344CB8AC3E}">
        <p14:creationId xmlns:p14="http://schemas.microsoft.com/office/powerpoint/2010/main" val="84803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Software ist modular aufgebaut.</a:t>
            </a:r>
          </a:p>
          <a:p>
            <a:r>
              <a:rPr lang="de-DE" dirty="0"/>
              <a:t>Die zentrale Logik befindet sich in der </a:t>
            </a:r>
            <a:r>
              <a:rPr lang="de-DE" dirty="0" err="1"/>
              <a:t>SolarLib</a:t>
            </a:r>
            <a:r>
              <a:rPr lang="de-DE" dirty="0"/>
              <a:t>, während die einzelnen Aufgaben in separaten Task-Skripten umgesetzt sind.</a:t>
            </a:r>
          </a:p>
          <a:p>
            <a:endParaRPr lang="de-DE" dirty="0"/>
          </a:p>
          <a:p>
            <a:r>
              <a:rPr lang="de-DE" dirty="0"/>
              <a:t>Für eine effiziente Berechnung wird stark auf Vektorisierung gesetzt, das heißt auf Matrix- und Vektoroperationen statt auf Schleifen, was in MATLAB deutlich schneller ist.</a:t>
            </a:r>
          </a:p>
          <a:p>
            <a:endParaRPr lang="de-DE" dirty="0"/>
          </a:p>
          <a:p>
            <a:r>
              <a:rPr lang="de-DE" dirty="0"/>
              <a:t>Zusätzlich wird ein Caching-System verwendet, bei dem Sonnenbahnen vorab berechnet und mehrfach genutzt werden.</a:t>
            </a:r>
          </a:p>
          <a:p>
            <a:r>
              <a:rPr lang="de-DE" dirty="0"/>
              <a:t>Dadurch können insbesondere Optimierungsaufgaben erheblich beschleunigt werden.</a:t>
            </a:r>
          </a:p>
        </p:txBody>
      </p:sp>
      <p:sp>
        <p:nvSpPr>
          <p:cNvPr id="4" name="Foliennummernplatzhalter 3"/>
          <p:cNvSpPr>
            <a:spLocks noGrp="1"/>
          </p:cNvSpPr>
          <p:nvPr>
            <p:ph type="sldNum" sz="quarter" idx="5"/>
          </p:nvPr>
        </p:nvSpPr>
        <p:spPr/>
        <p:txBody>
          <a:bodyPr/>
          <a:lstStyle/>
          <a:p>
            <a:fld id="{AD02B20E-0E3C-4A58-B729-B35C8F01EEF4}" type="slidenum">
              <a:rPr lang="de-DE" smtClean="0"/>
              <a:t>5</a:t>
            </a:fld>
            <a:endParaRPr lang="de-DE"/>
          </a:p>
        </p:txBody>
      </p:sp>
    </p:spTree>
    <p:extLst>
      <p:ext uri="{BB962C8B-B14F-4D97-AF65-F5344CB8AC3E}">
        <p14:creationId xmlns:p14="http://schemas.microsoft.com/office/powerpoint/2010/main" val="3219604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Projekt ist klar modular aufgebaut.</a:t>
            </a:r>
            <a:br>
              <a:rPr lang="de-DE" dirty="0"/>
            </a:br>
            <a:r>
              <a:rPr lang="de-DE" sz="1200" kern="1200" dirty="0" err="1">
                <a:solidFill>
                  <a:schemeClr val="tx1"/>
                </a:solidFill>
                <a:latin typeface="+mn-lt"/>
                <a:ea typeface="+mn-ea"/>
                <a:cs typeface="+mn-cs"/>
              </a:rPr>
              <a:t>run_project.m</a:t>
            </a:r>
            <a:r>
              <a:rPr lang="de-DE" dirty="0"/>
              <a:t> fungiert als zentraler Einstiegspunkt und steuert den gesamten Ablauf.</a:t>
            </a:r>
            <a:br>
              <a:rPr lang="de-DE" dirty="0"/>
            </a:br>
            <a:r>
              <a:rPr lang="de-DE" dirty="0"/>
              <a:t>Die einzelnen Aufgaben sind in Task-Skripte ausgelagert, die jeweils eine konkrete Aufgabenstellung umsetzen – von der Grundlagenanalyse bis zur Optimierung und Wirtschaftlichkeitsbewertung.</a:t>
            </a:r>
            <a:br>
              <a:rPr lang="de-DE" dirty="0"/>
            </a:br>
            <a:r>
              <a:rPr lang="de-DE" dirty="0"/>
              <a:t>Die gesamte physikalische Modellierung und numerische Berechnung ist in </a:t>
            </a:r>
            <a:r>
              <a:rPr lang="de-DE" sz="1200" kern="1200" dirty="0" err="1">
                <a:solidFill>
                  <a:schemeClr val="tx1"/>
                </a:solidFill>
                <a:latin typeface="+mn-lt"/>
                <a:ea typeface="+mn-ea"/>
                <a:cs typeface="+mn-cs"/>
              </a:rPr>
              <a:t>SolarLib.m</a:t>
            </a:r>
            <a:r>
              <a:rPr lang="de-DE" dirty="0"/>
              <a:t> gekapselt, wodurch Code mehrfach genutzt, übersichtlich gehalten und performant ausgeführt werden kann.</a:t>
            </a:r>
            <a:br>
              <a:rPr lang="de-DE" dirty="0"/>
            </a:br>
            <a:r>
              <a:rPr lang="de-DE" dirty="0"/>
              <a:t>Externe Daten und Ergebnisse sind bewusst getrennt gespeichert.“</a:t>
            </a:r>
          </a:p>
        </p:txBody>
      </p:sp>
      <p:sp>
        <p:nvSpPr>
          <p:cNvPr id="4" name="Foliennummernplatzhalter 3"/>
          <p:cNvSpPr>
            <a:spLocks noGrp="1"/>
          </p:cNvSpPr>
          <p:nvPr>
            <p:ph type="sldNum" sz="quarter" idx="5"/>
          </p:nvPr>
        </p:nvSpPr>
        <p:spPr/>
        <p:txBody>
          <a:bodyPr/>
          <a:lstStyle/>
          <a:p>
            <a:fld id="{9BB10272-271B-4CB7-8A8D-E6B767B6EBBA}" type="slidenum">
              <a:rPr lang="de-DE" smtClean="0"/>
              <a:t>6</a:t>
            </a:fld>
            <a:endParaRPr lang="de-DE"/>
          </a:p>
        </p:txBody>
      </p:sp>
    </p:spTree>
    <p:extLst>
      <p:ext uri="{BB962C8B-B14F-4D97-AF65-F5344CB8AC3E}">
        <p14:creationId xmlns:p14="http://schemas.microsoft.com/office/powerpoint/2010/main" val="2189666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mailto:office@mci.edu"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nhaltsverzeichnis">
    <p:bg>
      <p:bgPr>
        <a:blipFill rotWithShape="0">
          <a:blip r:embed="rId2"/>
          <a:stretch/>
        </a:blipFill>
        <a:effectLst/>
      </p:bgPr>
    </p:bg>
    <p:spTree>
      <p:nvGrpSpPr>
        <p:cNvPr id="1" name=""/>
        <p:cNvGrpSpPr/>
        <p:nvPr/>
      </p:nvGrpSpPr>
      <p:grpSpPr>
        <a:xfrm>
          <a:off x="0" y="0"/>
          <a:ext cx="0" cy="0"/>
          <a:chOff x="0" y="0"/>
          <a:chExt cx="0" cy="0"/>
        </a:xfrm>
      </p:grpSpPr>
      <p:pic>
        <p:nvPicPr>
          <p:cNvPr id="4" name="Grafik 6"/>
          <p:cNvPicPr/>
          <p:nvPr/>
        </p:nvPicPr>
        <p:blipFill>
          <a:blip r:embed="rId3"/>
          <a:stretch/>
        </p:blipFill>
        <p:spPr>
          <a:xfrm>
            <a:off x="0" y="0"/>
            <a:ext cx="9143280" cy="5714280"/>
          </a:xfrm>
          <a:prstGeom prst="rect">
            <a:avLst/>
          </a:prstGeom>
          <a:noFill/>
          <a:ln w="0">
            <a:noFill/>
          </a:ln>
        </p:spPr>
      </p:pic>
      <p:sp>
        <p:nvSpPr>
          <p:cNvPr id="5"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chemeClr val="lt1"/>
                </a:solidFill>
                <a:effectLst/>
                <a:uFillTx/>
                <a:latin typeface="Noto Sans SemiBold"/>
                <a:ea typeface="Noto Sans SemiBold"/>
              </a:rPr>
              <a:t>Inhalte ergänzen</a:t>
            </a:r>
            <a:endParaRPr lang="de-AT" sz="2800" b="0" u="none" strike="noStrike">
              <a:solidFill>
                <a:srgbClr val="000000"/>
              </a:solidFill>
              <a:effectLst/>
              <a:uFillTx/>
              <a:latin typeface="Arial"/>
            </a:endParaRPr>
          </a:p>
        </p:txBody>
      </p:sp>
      <p:sp>
        <p:nvSpPr>
          <p:cNvPr id="2" name="PlaceHolder 2"/>
          <p:cNvSpPr>
            <a:spLocks noGrp="1"/>
          </p:cNvSpPr>
          <p:nvPr>
            <p:ph type="body"/>
          </p:nvPr>
        </p:nvSpPr>
        <p:spPr>
          <a:xfrm>
            <a:off x="539640" y="1233360"/>
            <a:ext cx="8071200" cy="3855600"/>
          </a:xfrm>
          <a:prstGeom prst="rect">
            <a:avLst/>
          </a:prstGeom>
          <a:noFill/>
          <a:ln w="0">
            <a:noFill/>
          </a:ln>
        </p:spPr>
        <p:txBody>
          <a:bodyPr lIns="0" tIns="0" rIns="0" bIns="0" anchor="t">
            <a:noAutofit/>
          </a:bodyPr>
          <a:lstStyle/>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1</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2</a:t>
            </a:r>
            <a:endParaRPr lang="de-AT" sz="1600" b="0" u="none" strike="noStrike">
              <a:solidFill>
                <a:srgbClr val="000000"/>
              </a:solidFill>
              <a:effectLst/>
              <a:uFillTx/>
              <a:latin typeface="Arial"/>
            </a:endParaRPr>
          </a:p>
          <a:p>
            <a:pPr marL="343080" indent="-343080" defTabSz="685800">
              <a:lnSpc>
                <a:spcPct val="121000"/>
              </a:lnSpc>
              <a:buClr>
                <a:srgbClr val="FFFFFF"/>
              </a:buClr>
              <a:buFont typeface="Noto Sans SemiBold"/>
              <a:buAutoNum type="arabicPeriod"/>
            </a:pPr>
            <a:r>
              <a:rPr lang="de-AT" sz="1600" b="0" u="none" strike="noStrike">
                <a:solidFill>
                  <a:schemeClr val="lt1"/>
                </a:solidFill>
                <a:effectLst/>
                <a:uFillTx/>
                <a:latin typeface="Noto Sans"/>
                <a:ea typeface="Noto Sans"/>
              </a:rPr>
              <a:t>Punkt 3</a:t>
            </a:r>
            <a:endParaRPr lang="de-AT" sz="1600" b="0" u="none" strike="noStrike">
              <a:solidFill>
                <a:srgbClr val="000000"/>
              </a:solidFill>
              <a:effectLst/>
              <a:uFillTx/>
              <a:latin typeface="Arial"/>
            </a:endParaRPr>
          </a:p>
        </p:txBody>
      </p:sp>
      <p:sp>
        <p:nvSpPr>
          <p:cNvPr id="3"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ADACA28-1799-4B6C-83FF-344A5C87FA3F}"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olientitel mit Stichpunkten">
    <p:bg>
      <p:bgPr>
        <a:blipFill rotWithShape="0">
          <a:blip r:embed="rId2"/>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4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17DEB91-99A3-421E-A788-2023FC128A3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44" name="PlaceHolder 3"/>
          <p:cNvSpPr>
            <a:spLocks noGrp="1"/>
          </p:cNvSpPr>
          <p:nvPr>
            <p:ph type="ftr" idx="8"/>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Folientitel mit Bild">
    <p:bg>
      <p:bgPr>
        <a:blipFill rotWithShape="0">
          <a:blip r:embed="rId2"/>
          <a:stretch/>
        </a:blipFill>
        <a:effectLst/>
      </p:bgPr>
    </p:bg>
    <p:spTree>
      <p:nvGrpSpPr>
        <p:cNvPr id="1" name=""/>
        <p:cNvGrpSpPr/>
        <p:nvPr/>
      </p:nvGrpSpPr>
      <p:grpSpPr>
        <a:xfrm>
          <a:off x="0" y="0"/>
          <a:ext cx="0" cy="0"/>
          <a:chOff x="0" y="0"/>
          <a:chExt cx="0" cy="0"/>
        </a:xfrm>
      </p:grpSpPr>
      <p:sp>
        <p:nvSpPr>
          <p:cNvPr id="4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30A50264-D388-43E1-80C2-67A6D8BF42D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6" name="PlaceHolder 1"/>
          <p:cNvSpPr>
            <a:spLocks noGrp="1"/>
          </p:cNvSpPr>
          <p:nvPr>
            <p:ph type="title"/>
          </p:nvPr>
        </p:nvSpPr>
        <p:spPr>
          <a:xfrm>
            <a:off x="516960" y="532080"/>
            <a:ext cx="80636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47" name="PlaceHolder 2"/>
          <p:cNvSpPr>
            <a:spLocks noGrp="1"/>
          </p:cNvSpPr>
          <p:nvPr>
            <p:ph type="body"/>
          </p:nvPr>
        </p:nvSpPr>
        <p:spPr>
          <a:xfrm>
            <a:off x="539640" y="1130400"/>
            <a:ext cx="8063640" cy="365328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48" name="PlaceHolder 3"/>
          <p:cNvSpPr>
            <a:spLocks noGrp="1"/>
          </p:cNvSpPr>
          <p:nvPr>
            <p:ph type="body"/>
          </p:nvPr>
        </p:nvSpPr>
        <p:spPr>
          <a:xfrm rot="16200000">
            <a:off x="7754400" y="365976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49" name="PlaceHolder 4"/>
          <p:cNvSpPr>
            <a:spLocks noGrp="1"/>
          </p:cNvSpPr>
          <p:nvPr>
            <p:ph type="ftr" idx="9"/>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Zitat">
    <p:bg>
      <p:bgPr>
        <a:blipFill rotWithShape="0">
          <a:blip r:embed="rId2"/>
          <a:stretch/>
        </a:blipFill>
        <a:effectLst/>
      </p:bgPr>
    </p:bg>
    <p:spTree>
      <p:nvGrpSpPr>
        <p:cNvPr id="1" name=""/>
        <p:cNvGrpSpPr/>
        <p:nvPr/>
      </p:nvGrpSpPr>
      <p:grpSpPr>
        <a:xfrm>
          <a:off x="0" y="0"/>
          <a:ext cx="0" cy="0"/>
          <a:chOff x="0" y="0"/>
          <a:chExt cx="0" cy="0"/>
        </a:xfrm>
      </p:grpSpPr>
      <p:pic>
        <p:nvPicPr>
          <p:cNvPr id="50" name="Grafik 10"/>
          <p:cNvPicPr/>
          <p:nvPr/>
        </p:nvPicPr>
        <p:blipFill>
          <a:blip r:embed="rId3"/>
          <a:stretch/>
        </p:blipFill>
        <p:spPr>
          <a:xfrm>
            <a:off x="0" y="0"/>
            <a:ext cx="9143280" cy="5714280"/>
          </a:xfrm>
          <a:prstGeom prst="rect">
            <a:avLst/>
          </a:prstGeom>
          <a:noFill/>
          <a:ln w="0">
            <a:noFill/>
          </a:ln>
        </p:spPr>
      </p:pic>
      <p:sp>
        <p:nvSpPr>
          <p:cNvPr id="51"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1A2E92D-DEFE-48BA-A5F7-081AE44218C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2" name="PlaceHolder 1"/>
          <p:cNvSpPr>
            <a:spLocks noGrp="1"/>
          </p:cNvSpPr>
          <p:nvPr>
            <p:ph type="body"/>
          </p:nvPr>
        </p:nvSpPr>
        <p:spPr>
          <a:xfrm>
            <a:off x="516960" y="1033560"/>
            <a:ext cx="6070680" cy="345492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„Hier kannst du ein Zitat oder einen längeren Text einfügen, der hervorgehoben werden soll“.</a:t>
            </a:r>
            <a:endParaRPr lang="de-AT" sz="2800" b="0" u="none" strike="noStrike">
              <a:solidFill>
                <a:srgbClr val="000000"/>
              </a:solidFill>
              <a:effectLst/>
              <a:uFillTx/>
              <a:latin typeface="Arial"/>
            </a:endParaRPr>
          </a:p>
        </p:txBody>
      </p:sp>
      <p:sp>
        <p:nvSpPr>
          <p:cNvPr id="53" name="PlaceHolder 2"/>
          <p:cNvSpPr>
            <a:spLocks noGrp="1"/>
          </p:cNvSpPr>
          <p:nvPr>
            <p:ph type="ftr" idx="10"/>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chlussfolie">
    <p:bg>
      <p:bgPr>
        <a:blipFill rotWithShape="0">
          <a:blip r:embed="rId2"/>
          <a:stretch/>
        </a:blipFill>
        <a:effectLst/>
      </p:bgPr>
    </p:bg>
    <p:spTree>
      <p:nvGrpSpPr>
        <p:cNvPr id="1" name=""/>
        <p:cNvGrpSpPr/>
        <p:nvPr/>
      </p:nvGrpSpPr>
      <p:grpSpPr>
        <a:xfrm>
          <a:off x="0" y="0"/>
          <a:ext cx="0" cy="0"/>
          <a:chOff x="0" y="0"/>
          <a:chExt cx="0" cy="0"/>
        </a:xfrm>
      </p:grpSpPr>
      <p:pic>
        <p:nvPicPr>
          <p:cNvPr id="54" name="Grafik 9"/>
          <p:cNvPicPr/>
          <p:nvPr/>
        </p:nvPicPr>
        <p:blipFill>
          <a:blip r:embed="rId3"/>
          <a:stretch/>
        </p:blipFill>
        <p:spPr>
          <a:xfrm>
            <a:off x="0" y="0"/>
            <a:ext cx="9143280" cy="5714280"/>
          </a:xfrm>
          <a:prstGeom prst="rect">
            <a:avLst/>
          </a:prstGeom>
          <a:noFill/>
          <a:ln w="0">
            <a:noFill/>
          </a:ln>
        </p:spPr>
      </p:pic>
      <p:sp>
        <p:nvSpPr>
          <p:cNvPr id="5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140F5F04-5D73-4309-86AA-286ECD4E8C4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56" name="PlaceHolder 1"/>
          <p:cNvSpPr>
            <a:spLocks noGrp="1"/>
          </p:cNvSpPr>
          <p:nvPr>
            <p:ph type="title"/>
          </p:nvPr>
        </p:nvSpPr>
        <p:spPr>
          <a:xfrm>
            <a:off x="524160" y="2693160"/>
            <a:ext cx="8086680" cy="1016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000" b="1" u="none" strike="noStrike">
                <a:solidFill>
                  <a:schemeClr val="lt1"/>
                </a:solidFill>
                <a:effectLst/>
                <a:uFillTx/>
                <a:latin typeface="Noto Sans SemiBold"/>
                <a:ea typeface="Noto Sans SemiBold"/>
              </a:rPr>
              <a:t>MCI | Die Unternehmerische Hochschule®</a:t>
            </a:r>
            <a:br>
              <a:rPr sz="2000"/>
            </a:br>
            <a:r>
              <a:rPr lang="de-DE" sz="2000" b="1" u="none" strike="noStrike">
                <a:solidFill>
                  <a:schemeClr val="lt1"/>
                </a:solidFill>
                <a:effectLst/>
                <a:uFillTx/>
                <a:latin typeface="Noto Sans SemiBold"/>
                <a:ea typeface="Noto Sans SemiBold"/>
              </a:rPr>
              <a:t>MCI | The Entrepreneurial School®</a:t>
            </a:r>
            <a:endParaRPr lang="de-AT" sz="2000" b="0" u="none" strike="noStrike">
              <a:solidFill>
                <a:srgbClr val="000000"/>
              </a:solidFill>
              <a:effectLst/>
              <a:uFillTx/>
              <a:latin typeface="Arial"/>
            </a:endParaRPr>
          </a:p>
        </p:txBody>
      </p:sp>
      <p:sp>
        <p:nvSpPr>
          <p:cNvPr id="57" name="PlaceHolder 2"/>
          <p:cNvSpPr>
            <a:spLocks noGrp="1"/>
          </p:cNvSpPr>
          <p:nvPr>
            <p:ph type="body"/>
          </p:nvPr>
        </p:nvSpPr>
        <p:spPr>
          <a:xfrm>
            <a:off x="532440" y="3710160"/>
            <a:ext cx="3744360" cy="1073880"/>
          </a:xfrm>
          <a:prstGeom prst="rect">
            <a:avLst/>
          </a:prstGeom>
          <a:noFill/>
          <a:ln w="0">
            <a:noFill/>
          </a:ln>
        </p:spPr>
        <p:txBody>
          <a:bodyPr lIns="0" tIns="0" rIns="0" bIns="0" anchor="t">
            <a:noAutofit/>
          </a:bodyPr>
          <a:lstStyle/>
          <a:p>
            <a:pPr indent="0" defTabSz="685800">
              <a:lnSpc>
                <a:spcPct val="121000"/>
              </a:lnSpc>
              <a:buNone/>
              <a:tabLst>
                <a:tab pos="0" algn="l"/>
              </a:tabLst>
            </a:pPr>
            <a:r>
              <a:rPr lang="de-AT" sz="1400" b="0" u="none" strike="noStrike">
                <a:solidFill>
                  <a:schemeClr val="lt1"/>
                </a:solidFill>
                <a:effectLst/>
                <a:uFillTx/>
                <a:latin typeface="Noto Sans"/>
                <a:ea typeface="Noto Sans"/>
              </a:rPr>
              <a:t>Universitaetsstrasse 15</a:t>
            </a:r>
            <a:br>
              <a:rPr sz="1400"/>
            </a:br>
            <a:r>
              <a:rPr lang="de-AT" sz="1400" b="0" u="none" strike="noStrike">
                <a:solidFill>
                  <a:schemeClr val="lt1"/>
                </a:solidFill>
                <a:effectLst/>
                <a:uFillTx/>
                <a:latin typeface="Noto Sans"/>
                <a:ea typeface="Noto Sans"/>
              </a:rPr>
              <a:t>A-6020 Innsbruck</a:t>
            </a:r>
            <a:br>
              <a:rPr sz="1400"/>
            </a:br>
            <a:r>
              <a:rPr lang="de-AT" sz="1400" b="0" u="none" strike="noStrike">
                <a:solidFill>
                  <a:schemeClr val="lt1"/>
                </a:solidFill>
                <a:effectLst/>
                <a:uFillTx/>
                <a:latin typeface="Noto Sans"/>
                <a:ea typeface="Noto Sans"/>
              </a:rPr>
              <a:t>+43 512 2070</a:t>
            </a:r>
            <a:br>
              <a:rPr sz="1400"/>
            </a:br>
            <a:r>
              <a:rPr lang="de-AT" sz="1400" b="0" u="sng" strike="noStrike">
                <a:solidFill>
                  <a:schemeClr val="lt1"/>
                </a:solidFill>
                <a:effectLst/>
                <a:uFillTx/>
                <a:latin typeface="Noto Sans"/>
                <a:ea typeface="Noto Sans"/>
                <a:hlinkClick r:id="rId4"/>
              </a:rPr>
              <a:t>office@mci.edu</a:t>
            </a:r>
            <a:endParaRPr lang="de-AT" sz="1400" b="0" u="none" strike="noStrike">
              <a:solidFill>
                <a:srgbClr val="000000"/>
              </a:solidFill>
              <a:effectLst/>
              <a:uFillTx/>
              <a:latin typeface="Arial"/>
            </a:endParaRPr>
          </a:p>
        </p:txBody>
      </p:sp>
      <p:sp>
        <p:nvSpPr>
          <p:cNvPr id="58" name="PlaceHolder 3"/>
          <p:cNvSpPr>
            <a:spLocks noGrp="1"/>
          </p:cNvSpPr>
          <p:nvPr>
            <p:ph type="ftr" idx="11"/>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elfolie Bildvariante 2">
    <p:bg>
      <p:bgPr>
        <a:blipFill rotWithShape="0">
          <a:blip r:embed="rId2"/>
          <a:stretch/>
        </a:blipFill>
        <a:effectLst/>
      </p:bgPr>
    </p:bg>
    <p:spTree>
      <p:nvGrpSpPr>
        <p:cNvPr id="1" name=""/>
        <p:cNvGrpSpPr/>
        <p:nvPr/>
      </p:nvGrpSpPr>
      <p:grpSpPr>
        <a:xfrm>
          <a:off x="0" y="0"/>
          <a:ext cx="0" cy="0"/>
          <a:chOff x="0" y="0"/>
          <a:chExt cx="0" cy="0"/>
        </a:xfrm>
      </p:grpSpPr>
      <p:sp>
        <p:nvSpPr>
          <p:cNvPr id="59"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60"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folie LV">
    <p:bg>
      <p:bgPr>
        <a:solidFill>
          <a:schemeClr val="lt1"/>
        </a:solidFill>
        <a:effectLst/>
      </p:bgPr>
    </p:bg>
    <p:spTree>
      <p:nvGrpSpPr>
        <p:cNvPr id="1" name=""/>
        <p:cNvGrpSpPr/>
        <p:nvPr/>
      </p:nvGrpSpPr>
      <p:grpSpPr>
        <a:xfrm>
          <a:off x="0" y="0"/>
          <a:ext cx="0" cy="0"/>
          <a:chOff x="0" y="0"/>
          <a:chExt cx="0" cy="0"/>
        </a:xfrm>
      </p:grpSpPr>
      <p:pic>
        <p:nvPicPr>
          <p:cNvPr id="61" name="Grafik 3"/>
          <p:cNvPicPr/>
          <p:nvPr/>
        </p:nvPicPr>
        <p:blipFill>
          <a:blip r:embed="rId2"/>
          <a:stretch/>
        </p:blipFill>
        <p:spPr>
          <a:xfrm>
            <a:off x="0" y="-2880"/>
            <a:ext cx="9143280" cy="5717160"/>
          </a:xfrm>
          <a:prstGeom prst="rect">
            <a:avLst/>
          </a:prstGeom>
          <a:blipFill rotWithShape="0">
            <a:blip r:embed="rId3"/>
            <a:stretch/>
          </a:blipFill>
          <a:ln w="0">
            <a:noFill/>
          </a:ln>
        </p:spPr>
      </p:pic>
      <p:sp>
        <p:nvSpPr>
          <p:cNvPr id="62"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000000"/>
              </a:solidFill>
              <a:effectLst/>
              <a:uFillTx/>
              <a:latin typeface="Arial"/>
            </a:endParaRPr>
          </a:p>
        </p:txBody>
      </p:sp>
      <p:sp>
        <p:nvSpPr>
          <p:cNvPr id="63"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dk1"/>
                </a:solidFill>
                <a:effectLst/>
                <a:uFillTx/>
                <a:latin typeface="Noto Sans"/>
                <a:ea typeface="Noto Sans"/>
              </a:rPr>
              <a:t>Verfasser:in | Titel LV oder ähnliches kann hier eingegeben werden</a:t>
            </a:r>
            <a:endParaRPr lang="de-AT" sz="1200" b="0" u="none" strike="noStrike">
              <a:solidFill>
                <a:srgbClr val="000000"/>
              </a:solidFill>
              <a:effectLst/>
              <a:uFillTx/>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Folientitel mit Stichpunkten__">
    <p:bg>
      <p:bgPr>
        <a:blipFill rotWithShape="0">
          <a:blip r:embed="rId2"/>
          <a:stretch/>
        </a:blip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6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444EA79B-7178-44D4-9371-9A994955B06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6"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67" name="PlaceHolder 3"/>
          <p:cNvSpPr>
            <a:spLocks noGrp="1"/>
          </p:cNvSpPr>
          <p:nvPr>
            <p:ph type="ftr" idx="1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Abschnittsüberschrift">
    <p:bg>
      <p:bgPr>
        <a:blipFill rotWithShape="0">
          <a:blip r:embed="rId2"/>
          <a:stretch/>
        </a:blipFill>
        <a:effectLst/>
      </p:bgPr>
    </p:bg>
    <p:spTree>
      <p:nvGrpSpPr>
        <p:cNvPr id="1" name=""/>
        <p:cNvGrpSpPr/>
        <p:nvPr/>
      </p:nvGrpSpPr>
      <p:grpSpPr>
        <a:xfrm>
          <a:off x="0" y="0"/>
          <a:ext cx="0" cy="0"/>
          <a:chOff x="0" y="0"/>
          <a:chExt cx="0" cy="0"/>
        </a:xfrm>
      </p:grpSpPr>
      <p:pic>
        <p:nvPicPr>
          <p:cNvPr id="4" name="Grafik 7"/>
          <p:cNvPicPr/>
          <p:nvPr/>
        </p:nvPicPr>
        <p:blipFill>
          <a:blip r:embed="rId3"/>
          <a:stretch/>
        </p:blipFill>
        <p:spPr>
          <a:xfrm>
            <a:off x="0" y="0"/>
            <a:ext cx="9143280" cy="5714280"/>
          </a:xfrm>
          <a:prstGeom prst="rect">
            <a:avLst/>
          </a:prstGeom>
          <a:noFill/>
          <a:ln w="0">
            <a:noFill/>
          </a:ln>
        </p:spPr>
      </p:pic>
      <p:sp>
        <p:nvSpPr>
          <p:cNvPr id="5"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BE6F7CE7-77F0-4599-984B-1660570B4CBB}"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6" name="PlaceHolder 1"/>
          <p:cNvSpPr>
            <a:spLocks noGrp="1"/>
          </p:cNvSpPr>
          <p:nvPr>
            <p:ph type="body"/>
          </p:nvPr>
        </p:nvSpPr>
        <p:spPr>
          <a:xfrm>
            <a:off x="539640" y="1177560"/>
            <a:ext cx="3744360" cy="3268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lt1"/>
                </a:solidFill>
                <a:effectLst/>
                <a:uFillTx/>
                <a:latin typeface="Noto Sans"/>
                <a:ea typeface="Noto Sans"/>
              </a:rPr>
              <a:t>Kapitel XX</a:t>
            </a:r>
            <a:endParaRPr lang="de-AT" sz="1600" b="0" u="none" strike="noStrike">
              <a:solidFill>
                <a:srgbClr val="000000"/>
              </a:solidFill>
              <a:effectLst/>
              <a:uFillTx/>
              <a:latin typeface="Arial"/>
            </a:endParaRPr>
          </a:p>
        </p:txBody>
      </p:sp>
      <p:sp>
        <p:nvSpPr>
          <p:cNvPr id="7" name="PlaceHolder 2"/>
          <p:cNvSpPr>
            <a:spLocks noGrp="1"/>
          </p:cNvSpPr>
          <p:nvPr>
            <p:ph type="body"/>
          </p:nvPr>
        </p:nvSpPr>
        <p:spPr>
          <a:xfrm>
            <a:off x="516960" y="1874520"/>
            <a:ext cx="6070680" cy="288756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2800" b="1" u="none" strike="noStrike">
                <a:solidFill>
                  <a:schemeClr val="lt1"/>
                </a:solidFill>
                <a:effectLst/>
                <a:uFillTx/>
                <a:latin typeface="Noto Sans SemiBold"/>
                <a:ea typeface="Noto Sans SemiBold"/>
              </a:rPr>
              <a:t>Titel Kapitel</a:t>
            </a:r>
            <a:endParaRPr lang="de-AT" sz="2800" b="0" u="none" strike="noStrike">
              <a:solidFill>
                <a:srgbClr val="000000"/>
              </a:solidFill>
              <a:effectLst/>
              <a:uFillTx/>
              <a:latin typeface="Arial"/>
            </a:endParaRPr>
          </a:p>
        </p:txBody>
      </p:sp>
      <p:sp>
        <p:nvSpPr>
          <p:cNvPr id="8" name="PlaceHolder 3"/>
          <p:cNvSpPr>
            <a:spLocks noGrp="1"/>
          </p:cNvSpPr>
          <p:nvPr>
            <p:ph type="ftr" idx="1"/>
          </p:nvPr>
        </p:nvSpPr>
        <p:spPr>
          <a:xfrm>
            <a:off x="445320" y="5057280"/>
            <a:ext cx="8165520" cy="15804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lt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lt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 Textspalten mit Stichpunkten">
    <p:bg>
      <p:bgPr>
        <a:blipFill rotWithShape="0">
          <a:blip r:embed="rId2"/>
          <a:stretch/>
        </a:blipFill>
        <a:effectLst/>
      </p:bgPr>
    </p:bg>
    <p:spTree>
      <p:nvGrpSpPr>
        <p:cNvPr id="1" name=""/>
        <p:cNvGrpSpPr/>
        <p:nvPr/>
      </p:nvGrpSpPr>
      <p:grpSpPr>
        <a:xfrm>
          <a:off x="0" y="0"/>
          <a:ext cx="0" cy="0"/>
          <a:chOff x="0" y="0"/>
          <a:chExt cx="0" cy="0"/>
        </a:xfrm>
      </p:grpSpPr>
      <p:sp>
        <p:nvSpPr>
          <p:cNvPr id="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83BB5743-4928-4A9E-90E2-05603DD07278}"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0"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1"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2" name="PlaceHolder 3"/>
          <p:cNvSpPr>
            <a:spLocks noGrp="1"/>
          </p:cNvSpPr>
          <p:nvPr>
            <p:ph type="body"/>
          </p:nvPr>
        </p:nvSpPr>
        <p:spPr>
          <a:xfrm>
            <a:off x="485928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13" name="PlaceHolder 4"/>
          <p:cNvSpPr>
            <a:spLocks noGrp="1"/>
          </p:cNvSpPr>
          <p:nvPr>
            <p:ph type="ftr" idx="2"/>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 Textspalten mit Fließtext">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15" name="PlaceHolder 2"/>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6" name="PlaceHolder 3"/>
          <p:cNvSpPr>
            <a:spLocks noGrp="1"/>
          </p:cNvSpPr>
          <p:nvPr>
            <p:ph type="body"/>
          </p:nvPr>
        </p:nvSpPr>
        <p:spPr>
          <a:xfrm>
            <a:off x="485928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1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9833CC9-0BC6-4E0B-9B22-C2240C91B250}"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18" name="PlaceHolder 4"/>
          <p:cNvSpPr>
            <a:spLocks noGrp="1"/>
          </p:cNvSpPr>
          <p:nvPr>
            <p:ph type="ftr" idx="3"/>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 Spalten - Stichpunke und Bild">
    <p:bg>
      <p:bgPr>
        <a:blipFill rotWithShape="0">
          <a:blip r:embed="rId2"/>
          <a:stretch/>
        </a:blip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0" name="PlaceHolder 2"/>
          <p:cNvSpPr>
            <a:spLocks noGrp="1"/>
          </p:cNvSpPr>
          <p:nvPr>
            <p:ph type="body"/>
          </p:nvPr>
        </p:nvSpPr>
        <p:spPr>
          <a:xfrm>
            <a:off x="539640" y="1213560"/>
            <a:ext cx="3744360" cy="3653280"/>
          </a:xfrm>
          <a:prstGeom prst="rect">
            <a:avLst/>
          </a:prstGeom>
          <a:noFill/>
          <a:ln w="0">
            <a:noFill/>
          </a:ln>
        </p:spPr>
        <p:txBody>
          <a:bodyPr lIns="0" tIns="0" rIns="0" bIns="0" anchor="t">
            <a:noAutofit/>
          </a:bodyPr>
          <a:lstStyle/>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1</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2</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3</a:t>
            </a:r>
            <a:endParaRPr lang="de-AT" sz="1600" b="0" u="none" strike="noStrike">
              <a:solidFill>
                <a:srgbClr val="000000"/>
              </a:solidFill>
              <a:effectLst/>
              <a:uFillTx/>
              <a:latin typeface="Arial"/>
            </a:endParaRPr>
          </a:p>
          <a:p>
            <a:pPr marL="171360" indent="-17136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Stichpunkt …</a:t>
            </a: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a:p>
            <a:pPr indent="0" defTabSz="685800">
              <a:lnSpc>
                <a:spcPct val="121000"/>
              </a:lnSpc>
              <a:buNone/>
              <a:tabLst>
                <a:tab pos="0" algn="l"/>
              </a:tabLst>
            </a:pPr>
            <a:endParaRPr lang="de-AT" sz="1600" b="0" u="none" strike="noStrike">
              <a:solidFill>
                <a:srgbClr val="000000"/>
              </a:solidFill>
              <a:effectLst/>
              <a:uFillTx/>
              <a:latin typeface="Arial"/>
            </a:endParaRPr>
          </a:p>
        </p:txBody>
      </p:sp>
      <p:sp>
        <p:nvSpPr>
          <p:cNvPr id="21" name="PlaceHolder 3"/>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C300EEA5-3A61-455B-B26C-695DB4AF38A2}"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3" name="PlaceHolder 4"/>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4" name="PlaceHolder 5"/>
          <p:cNvSpPr>
            <a:spLocks noGrp="1"/>
          </p:cNvSpPr>
          <p:nvPr>
            <p:ph type="ftr" idx="4"/>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 Spalten - Fließtext und Bild">
    <p:bg>
      <p:bgPr>
        <a:blipFill rotWithShape="0">
          <a:blip r:embed="rId2"/>
          <a:stretch/>
        </a:blip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516960" y="532080"/>
            <a:ext cx="376704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a:t>
            </a:r>
            <a:endParaRPr lang="de-AT" sz="2800" b="0" u="none" strike="noStrike">
              <a:solidFill>
                <a:srgbClr val="000000"/>
              </a:solidFill>
              <a:effectLst/>
              <a:uFillTx/>
              <a:latin typeface="Arial"/>
            </a:endParaRPr>
          </a:p>
        </p:txBody>
      </p:sp>
      <p:sp>
        <p:nvSpPr>
          <p:cNvPr id="26" name="PlaceHolder 2"/>
          <p:cNvSpPr>
            <a:spLocks noGrp="1"/>
          </p:cNvSpPr>
          <p:nvPr>
            <p:ph type="body"/>
          </p:nvPr>
        </p:nvSpPr>
        <p:spPr>
          <a:xfrm>
            <a:off x="4859280" y="554040"/>
            <a:ext cx="3744360" cy="4312800"/>
          </a:xfrm>
          <a:prstGeom prst="rect">
            <a:avLst/>
          </a:prstGeom>
          <a:solidFill>
            <a:schemeClr val="lt1">
              <a:lumMod val="95000"/>
            </a:schemeClr>
          </a:solidFill>
          <a:ln w="0">
            <a:noFill/>
          </a:ln>
        </p:spPr>
        <p:txBody>
          <a:bodyPr lIns="90000" tIns="45000" rIns="90000" bIns="45000" anchor="ctr">
            <a:noAutofit/>
          </a:bodyPr>
          <a:lstStyle/>
          <a:p>
            <a:pPr indent="0" algn="ctr" defTabSz="457200">
              <a:lnSpc>
                <a:spcPct val="100000"/>
              </a:lnSpc>
              <a:buNone/>
              <a:tabLst>
                <a:tab pos="0" algn="l"/>
              </a:tabLst>
            </a:pPr>
            <a:r>
              <a:rPr lang="de-DE" sz="1400" b="0" u="none" strike="noStrike">
                <a:solidFill>
                  <a:schemeClr val="dk1"/>
                </a:solidFill>
                <a:effectLst/>
                <a:uFillTx/>
                <a:latin typeface="Noto Sans"/>
                <a:ea typeface="Noto Sans"/>
              </a:rPr>
              <a:t>Bild einfügen</a:t>
            </a:r>
            <a:endParaRPr lang="de-AT" sz="1400" b="0" u="none" strike="noStrike">
              <a:solidFill>
                <a:srgbClr val="000000"/>
              </a:solidFill>
              <a:effectLst/>
              <a:uFillTx/>
              <a:latin typeface="Arial"/>
            </a:endParaRPr>
          </a:p>
        </p:txBody>
      </p:sp>
      <p:sp>
        <p:nvSpPr>
          <p:cNvPr id="27"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D5A2A61E-22D9-4541-A775-EC2EEC8274E9}"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28" name="PlaceHolder 3"/>
          <p:cNvSpPr>
            <a:spLocks noGrp="1"/>
          </p:cNvSpPr>
          <p:nvPr>
            <p:ph type="body"/>
          </p:nvPr>
        </p:nvSpPr>
        <p:spPr>
          <a:xfrm rot="16200000">
            <a:off x="7746840" y="3742920"/>
            <a:ext cx="2061360" cy="187560"/>
          </a:xfrm>
          <a:prstGeom prst="rect">
            <a:avLst/>
          </a:prstGeom>
          <a:noFill/>
          <a:ln w="0">
            <a:noFill/>
          </a:ln>
        </p:spPr>
        <p:txBody>
          <a:bodyPr lIns="0" tIns="0" rIns="0" bIns="0" anchor="t">
            <a:noAutofit/>
          </a:bodyPr>
          <a:lstStyle/>
          <a:p>
            <a:pPr indent="0" defTabSz="685800">
              <a:lnSpc>
                <a:spcPct val="90000"/>
              </a:lnSpc>
              <a:spcBef>
                <a:spcPts val="751"/>
              </a:spcBef>
              <a:buNone/>
              <a:tabLst>
                <a:tab pos="0" algn="l"/>
              </a:tabLst>
            </a:pPr>
            <a:r>
              <a:rPr lang="de-AT" sz="800" b="0" u="none" strike="noStrike">
                <a:solidFill>
                  <a:schemeClr val="dk1"/>
                </a:solidFill>
                <a:effectLst/>
                <a:uFillTx/>
                <a:latin typeface="Noto Sans"/>
                <a:ea typeface="Noto Sans"/>
              </a:rPr>
              <a:t>© Copyright</a:t>
            </a:r>
            <a:endParaRPr lang="de-AT" sz="800" b="0" u="none" strike="noStrike">
              <a:solidFill>
                <a:srgbClr val="000000"/>
              </a:solidFill>
              <a:effectLst/>
              <a:uFillTx/>
              <a:latin typeface="Arial"/>
            </a:endParaRPr>
          </a:p>
        </p:txBody>
      </p:sp>
      <p:sp>
        <p:nvSpPr>
          <p:cNvPr id="29" name="PlaceHolder 4"/>
          <p:cNvSpPr>
            <a:spLocks noGrp="1"/>
          </p:cNvSpPr>
          <p:nvPr>
            <p:ph type="body"/>
          </p:nvPr>
        </p:nvSpPr>
        <p:spPr>
          <a:xfrm>
            <a:off x="539640" y="1180440"/>
            <a:ext cx="374436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0" name="PlaceHolder 5"/>
          <p:cNvSpPr>
            <a:spLocks noGrp="1"/>
          </p:cNvSpPr>
          <p:nvPr>
            <p:ph type="ftr" idx="5"/>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olientitel mit Stichpunkten_">
    <p:bg>
      <p:bgPr>
        <a:blipFill rotWithShape="0">
          <a:blip r:embed="rId2"/>
          <a:stretch/>
        </a:blip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2"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5FA178E3-4010-4308-BFB1-CBBB22593A1D}"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33"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marL="285840" indent="-285840" defTabSz="685800">
              <a:lnSpc>
                <a:spcPct val="121000"/>
              </a:lnSpc>
              <a:buClr>
                <a:srgbClr val="000000"/>
              </a:buClr>
              <a:buFont typeface="Arial"/>
              <a:buChar char="•"/>
            </a:pPr>
            <a:r>
              <a:rPr lang="de-DE" sz="1600" b="0" u="none" strike="noStrike">
                <a:solidFill>
                  <a:schemeClr val="dk1"/>
                </a:solidFill>
                <a:effectLst/>
                <a:uFillTx/>
                <a:latin typeface="Noto Sans"/>
                <a:ea typeface="Noto Sans"/>
              </a:rPr>
              <a:t>Hier können Stichpunkte ergänzt werden</a:t>
            </a:r>
            <a:endParaRPr lang="de-AT" sz="1600" b="0" u="none" strike="noStrike">
              <a:solidFill>
                <a:srgbClr val="000000"/>
              </a:solidFill>
              <a:effectLst/>
              <a:uFillTx/>
              <a:latin typeface="Arial"/>
            </a:endParaRPr>
          </a:p>
        </p:txBody>
      </p:sp>
      <p:sp>
        <p:nvSpPr>
          <p:cNvPr id="34" name="PlaceHolder 3"/>
          <p:cNvSpPr>
            <a:spLocks noGrp="1"/>
          </p:cNvSpPr>
          <p:nvPr>
            <p:ph type="ftr" idx="6"/>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elfolie Bildvariante 1">
    <p:bg>
      <p:bgPr>
        <a:blipFill rotWithShape="0">
          <a:blip r:embed="rId2"/>
          <a:stretch/>
        </a:blip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516960" y="472680"/>
            <a:ext cx="6070680" cy="878400"/>
          </a:xfrm>
          <a:prstGeom prst="rect">
            <a:avLst/>
          </a:prstGeom>
          <a:noFill/>
          <a:ln w="0">
            <a:noFill/>
          </a:ln>
        </p:spPr>
        <p:txBody>
          <a:bodyPr lIns="0" tIns="0" rIns="0" bIns="0" anchor="t">
            <a:noAutofit/>
          </a:bodyPr>
          <a:lstStyle/>
          <a:p>
            <a:pPr indent="0" defTabSz="685800">
              <a:lnSpc>
                <a:spcPct val="110000"/>
              </a:lnSpc>
              <a:buNone/>
              <a:tabLst>
                <a:tab pos="0" algn="l"/>
              </a:tabLst>
            </a:pPr>
            <a:r>
              <a:rPr lang="de-DE" sz="2800" b="1" u="none" strike="noStrike">
                <a:solidFill>
                  <a:schemeClr val="lt1"/>
                </a:solidFill>
                <a:effectLst/>
                <a:uFillTx/>
                <a:latin typeface="Noto Sans SemiBold"/>
                <a:ea typeface="Noto Sans SemiBold"/>
              </a:rPr>
              <a:t>Eine zweizeilige Überschrift</a:t>
            </a:r>
            <a:br>
              <a:rPr sz="2800"/>
            </a:br>
            <a:r>
              <a:rPr lang="de-DE" sz="2800" b="1" u="none" strike="noStrike">
                <a:solidFill>
                  <a:schemeClr val="lt1"/>
                </a:solidFill>
                <a:effectLst/>
                <a:uFillTx/>
                <a:latin typeface="Noto Sans SemiBold"/>
                <a:ea typeface="Noto Sans SemiBold"/>
              </a:rPr>
              <a:t>bitte hier einfügen</a:t>
            </a:r>
            <a:endParaRPr lang="de-AT" sz="2800" b="0" u="none" strike="noStrike">
              <a:solidFill>
                <a:srgbClr val="FFFFFF"/>
              </a:solidFill>
              <a:effectLst/>
              <a:uFillTx/>
              <a:latin typeface="Arial"/>
            </a:endParaRPr>
          </a:p>
        </p:txBody>
      </p:sp>
      <p:sp>
        <p:nvSpPr>
          <p:cNvPr id="36" name="PlaceHolder 2"/>
          <p:cNvSpPr>
            <a:spLocks noGrp="1"/>
          </p:cNvSpPr>
          <p:nvPr>
            <p:ph type="body"/>
          </p:nvPr>
        </p:nvSpPr>
        <p:spPr>
          <a:xfrm>
            <a:off x="539640" y="4610880"/>
            <a:ext cx="3744360" cy="733680"/>
          </a:xfrm>
          <a:prstGeom prst="rect">
            <a:avLst/>
          </a:prstGeom>
          <a:noFill/>
          <a:ln w="0">
            <a:noFill/>
          </a:ln>
        </p:spPr>
        <p:txBody>
          <a:bodyPr lIns="0" tIns="0" rIns="0" bIns="0" anchor="t">
            <a:noAutofit/>
          </a:bodyPr>
          <a:lstStyle/>
          <a:p>
            <a:pPr indent="0" defTabSz="685800">
              <a:lnSpc>
                <a:spcPct val="100000"/>
              </a:lnSpc>
              <a:buNone/>
              <a:tabLst>
                <a:tab pos="0" algn="l"/>
              </a:tabLst>
            </a:pPr>
            <a:r>
              <a:rPr lang="de-DE" sz="1200" b="0" u="none" strike="noStrike">
                <a:solidFill>
                  <a:schemeClr val="lt1"/>
                </a:solidFill>
                <a:effectLst/>
                <a:uFillTx/>
                <a:latin typeface="Noto Sans"/>
                <a:ea typeface="Noto Sans"/>
              </a:rPr>
              <a:t>Verfasser:in | Titel LV oder ähnliches kann hier eingegeben werden</a:t>
            </a:r>
            <a:endParaRPr lang="de-AT" sz="1200" b="0" u="none" strike="noStrike">
              <a:solidFill>
                <a:srgbClr val="FFFFFF"/>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olientitel mit Fließtext">
    <p:bg>
      <p:bgPr>
        <a:blipFill rotWithShape="0">
          <a:blip r:embed="rId2"/>
          <a:stretch/>
        </a:blip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Überschrift ergänzen</a:t>
            </a:r>
            <a:endParaRPr lang="de-AT" sz="2800" b="0" u="none" strike="noStrike">
              <a:solidFill>
                <a:srgbClr val="000000"/>
              </a:solidFill>
              <a:effectLst/>
              <a:uFillTx/>
              <a:latin typeface="Arial"/>
            </a:endParaRPr>
          </a:p>
        </p:txBody>
      </p:sp>
      <p:sp>
        <p:nvSpPr>
          <p:cNvPr id="38" name="PlaceHolder 2"/>
          <p:cNvSpPr>
            <a:spLocks noGrp="1"/>
          </p:cNvSpPr>
          <p:nvPr>
            <p:ph type="body"/>
          </p:nvPr>
        </p:nvSpPr>
        <p:spPr>
          <a:xfrm>
            <a:off x="539640" y="1180440"/>
            <a:ext cx="8063640" cy="3653280"/>
          </a:xfrm>
          <a:prstGeom prst="rect">
            <a:avLst/>
          </a:prstGeom>
          <a:noFill/>
          <a:ln w="0">
            <a:noFill/>
          </a:ln>
        </p:spPr>
        <p:txBody>
          <a:bodyPr lIns="0" tIns="0" rIns="0" bIns="0" anchor="t">
            <a:noAutofit/>
          </a:bodyPr>
          <a:lstStyle/>
          <a:p>
            <a:pPr indent="0" defTabSz="685800">
              <a:lnSpc>
                <a:spcPct val="121000"/>
              </a:lnSpc>
              <a:buNone/>
              <a:tabLst>
                <a:tab pos="0" algn="l"/>
              </a:tabLst>
            </a:pPr>
            <a:r>
              <a:rPr lang="de-DE" sz="1600" b="0" u="none" strike="noStrike">
                <a:solidFill>
                  <a:schemeClr val="dk1"/>
                </a:solidFill>
                <a:effectLst/>
                <a:uFillTx/>
                <a:latin typeface="Noto Sans"/>
                <a:ea typeface="Noto Sans"/>
              </a:rPr>
              <a:t>Hier kann ein Fließtext ergänzt werden</a:t>
            </a:r>
            <a:endParaRPr lang="de-AT" sz="1600" b="0" u="none" strike="noStrike">
              <a:solidFill>
                <a:srgbClr val="000000"/>
              </a:solidFill>
              <a:effectLst/>
              <a:uFillTx/>
              <a:latin typeface="Arial"/>
            </a:endParaRPr>
          </a:p>
        </p:txBody>
      </p:sp>
      <p:sp>
        <p:nvSpPr>
          <p:cNvPr id="39" name="Slide Number Placeholder 5"/>
          <p:cNvSpPr/>
          <p:nvPr/>
        </p:nvSpPr>
        <p:spPr>
          <a:xfrm>
            <a:off x="6554160" y="5452920"/>
            <a:ext cx="2056680" cy="261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defTabSz="713160">
              <a:lnSpc>
                <a:spcPct val="100000"/>
              </a:lnSpc>
            </a:pPr>
            <a:fld id="{0C493DE3-0268-4EE0-8301-579215D86066}" type="slidenum">
              <a:rPr lang="de-DE" sz="800" b="0" u="none" strike="noStrike">
                <a:solidFill>
                  <a:schemeClr val="lt1"/>
                </a:solidFill>
                <a:effectLst/>
                <a:uFillTx/>
                <a:latin typeface="Noto Sans"/>
                <a:ea typeface="Noto Sans"/>
              </a:rPr>
              <a:t>‹Nr.›</a:t>
            </a:fld>
            <a:endParaRPr lang="de-AT" sz="800" b="0" u="none" strike="noStrike">
              <a:solidFill>
                <a:srgbClr val="000000"/>
              </a:solidFill>
              <a:effectLst/>
              <a:uFillTx/>
              <a:latin typeface="Arial"/>
            </a:endParaRPr>
          </a:p>
        </p:txBody>
      </p:sp>
      <p:sp>
        <p:nvSpPr>
          <p:cNvPr id="40" name="PlaceHolder 3"/>
          <p:cNvSpPr>
            <a:spLocks noGrp="1"/>
          </p:cNvSpPr>
          <p:nvPr>
            <p:ph type="ftr" idx="7"/>
          </p:nvPr>
        </p:nvSpPr>
        <p:spPr>
          <a:xfrm>
            <a:off x="445320" y="5057280"/>
            <a:ext cx="8165520" cy="124920"/>
          </a:xfrm>
          <a:prstGeom prst="rect">
            <a:avLst/>
          </a:prstGeom>
          <a:noFill/>
          <a:ln w="0">
            <a:noFill/>
          </a:ln>
        </p:spPr>
        <p:txBody>
          <a:bodyPr lIns="91440" tIns="45720" rIns="91440" bIns="45720" anchor="ctr">
            <a:noAutofit/>
          </a:bodyPr>
          <a:lstStyle>
            <a:lvl1pPr indent="0" defTabSz="457200">
              <a:lnSpc>
                <a:spcPct val="100000"/>
              </a:lnSpc>
              <a:buNone/>
              <a:tabLst>
                <a:tab pos="0" algn="l"/>
              </a:tabLst>
              <a:defRPr lang="de-DE" sz="800" b="0" u="none" strike="noStrike">
                <a:solidFill>
                  <a:schemeClr val="dk1">
                    <a:tint val="75000"/>
                  </a:schemeClr>
                </a:solidFill>
                <a:effectLst/>
                <a:uFillTx/>
                <a:latin typeface="Noto Sans"/>
                <a:ea typeface="Noto Sans"/>
              </a:defRPr>
            </a:lvl1pPr>
          </a:lstStyle>
          <a:p>
            <a:pPr indent="0" defTabSz="457200">
              <a:lnSpc>
                <a:spcPct val="100000"/>
              </a:lnSpc>
              <a:buNone/>
              <a:tabLst>
                <a:tab pos="0" algn="l"/>
              </a:tabLst>
            </a:pPr>
            <a:r>
              <a:rPr lang="de-DE" sz="800" b="0" u="none" strike="noStrike">
                <a:solidFill>
                  <a:schemeClr val="dk1">
                    <a:tint val="75000"/>
                  </a:schemeClr>
                </a:solidFill>
                <a:effectLst/>
                <a:uFillTx/>
                <a:latin typeface="Noto Sans"/>
                <a:ea typeface="Noto Sans"/>
              </a:rPr>
              <a:t>&lt;Fußzeile&gt;</a:t>
            </a:r>
            <a:endParaRPr lang="de-AT" sz="80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16960" y="532080"/>
            <a:ext cx="8086680" cy="308520"/>
          </a:xfrm>
          <a:prstGeom prst="rect">
            <a:avLst/>
          </a:prstGeom>
          <a:noFill/>
          <a:ln w="0">
            <a:noFill/>
          </a:ln>
        </p:spPr>
        <p:txBody>
          <a:bodyPr lIns="0" tIns="0" rIns="0" bIns="0" anchor="t">
            <a:noAutofit/>
          </a:bodyPr>
          <a:lstStyle/>
          <a:p>
            <a:pPr indent="0" defTabSz="685800">
              <a:lnSpc>
                <a:spcPct val="90000"/>
              </a:lnSpc>
              <a:buNone/>
              <a:tabLst>
                <a:tab pos="0" algn="l"/>
              </a:tabLst>
            </a:pPr>
            <a:r>
              <a:rPr lang="de-DE" sz="2800" b="1" u="none" strike="noStrike">
                <a:solidFill>
                  <a:srgbClr val="004983"/>
                </a:solidFill>
                <a:effectLst/>
                <a:uFillTx/>
                <a:latin typeface="Noto Sans SemiBold"/>
                <a:ea typeface="Noto Sans SemiBold"/>
              </a:rPr>
              <a:t>Ausrichtung einer PV Anlage</a:t>
            </a:r>
            <a:endParaRPr lang="de-AT" sz="2800" b="0" u="none" strike="noStrike">
              <a:solidFill>
                <a:srgbClr val="000000"/>
              </a:solidFill>
              <a:effectLst/>
              <a:uFillTx/>
              <a:latin typeface="Arial"/>
            </a:endParaRPr>
          </a:p>
        </p:txBody>
      </p:sp>
      <p:pic>
        <p:nvPicPr>
          <p:cNvPr id="69" name="Grafik 68"/>
          <p:cNvPicPr/>
          <p:nvPr/>
        </p:nvPicPr>
        <p:blipFill>
          <a:blip r:embed="rId2"/>
          <a:stretch/>
        </p:blipFill>
        <p:spPr>
          <a:xfrm>
            <a:off x="1620000" y="1080000"/>
            <a:ext cx="5670000" cy="3779640"/>
          </a:xfrm>
          <a:prstGeom prst="rect">
            <a:avLst/>
          </a:prstGeom>
          <a:noFill/>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el 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0" name="Rechteck 89"/>
          <p:cNvSpPr/>
          <p:nvPr/>
        </p:nvSpPr>
        <p:spPr>
          <a:xfrm>
            <a:off x="541800" y="1134360"/>
            <a:ext cx="8407080" cy="393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Es wird ein Einheitsvektor erstellt, welcher von Innsbruck zur Sonne zeigt.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Höhenwinkel und Azimut wird berechnet, nach 12 Uhr wird Himmelsrichtung gespiegelt damit die Sonne im Westen steht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Wir erhalten einen Einheitsvektor mit den Richtungen Nord, Ost und Oben</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el 1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2" name="Rechteck 91"/>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3" name="Grafik 92"/>
          <p:cNvPicPr/>
          <p:nvPr/>
        </p:nvPicPr>
        <p:blipFill>
          <a:blip r:embed="rId2"/>
          <a:stretch/>
        </p:blipFill>
        <p:spPr>
          <a:xfrm>
            <a:off x="1068480" y="1620000"/>
            <a:ext cx="5591520" cy="145692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el 1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2: Vektor zur Sonne</a:t>
            </a:r>
            <a:endParaRPr lang="de-AT" sz="2800" b="0" u="none" strike="noStrike">
              <a:solidFill>
                <a:srgbClr val="000000"/>
              </a:solidFill>
              <a:effectLst/>
              <a:uFillTx/>
              <a:latin typeface="Arial"/>
            </a:endParaRPr>
          </a:p>
        </p:txBody>
      </p:sp>
      <p:sp>
        <p:nvSpPr>
          <p:cNvPr id="95" name="Rechteck 94"/>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96" name="Grafik 95"/>
          <p:cNvPicPr/>
          <p:nvPr/>
        </p:nvPicPr>
        <p:blipFill>
          <a:blip r:embed="rId2"/>
          <a:stretch/>
        </p:blipFill>
        <p:spPr>
          <a:xfrm rot="1200">
            <a:off x="1065960" y="1793520"/>
            <a:ext cx="7033320" cy="252504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el 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98" name="Rechteck 97"/>
          <p:cNvSpPr/>
          <p:nvPr/>
        </p:nvSpPr>
        <p:spPr>
          <a:xfrm>
            <a:off x="541800" y="1134360"/>
            <a:ext cx="8407080" cy="5028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berechnen die elektrische Energie (in kWh), die eine flache Solaranlage an vier Tagen im Jahr in Innsbruck erzeugt.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Die Bedingung:</a:t>
            </a:r>
            <a:r>
              <a:rPr lang="de-AT" sz="1800" b="0" u="none" strike="noStrike">
                <a:solidFill>
                  <a:srgbClr val="000000"/>
                </a:solidFill>
                <a:effectLst/>
                <a:uFillTx/>
                <a:latin typeface="Arial"/>
              </a:rPr>
              <a:t> Das Panel liegt komplett flach auf dem Boden (Neigung = 0°). Wir testen dies für den 21. März, Juni, September und Dezember.</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die Sonnenauf- und -unterganszeiten aus Aufgabe 1. Für jeden Zeitschritt wird mit dem Einheitsvektor aus Aufgabe 2 berechnet mit wie viel Kraft die Sonne auf das Panel scheint. Zum aufsummieren über den Tag wird </a:t>
            </a:r>
            <a:r>
              <a:rPr lang="de-AT" sz="1800" b="0" i="1" u="none" strike="noStrike">
                <a:solidFill>
                  <a:srgbClr val="000000"/>
                </a:solidFill>
                <a:effectLst/>
                <a:uFillTx/>
                <a:latin typeface="Arial"/>
              </a:rPr>
              <a:t>trapz</a:t>
            </a:r>
            <a:r>
              <a:rPr lang="de-AT" sz="1800" b="0" u="none" strike="noStrike">
                <a:solidFill>
                  <a:srgbClr val="000000"/>
                </a:solidFill>
                <a:effectLst/>
                <a:uFillTx/>
                <a:latin typeface="Arial"/>
              </a:rPr>
              <a:t> genutzt </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Tabelle mit den Werten für die 4 gewählten Tage</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el 1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0" name="Rechteck 99"/>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1" name="Grafik 100"/>
          <p:cNvPicPr/>
          <p:nvPr/>
        </p:nvPicPr>
        <p:blipFill>
          <a:blip r:embed="rId2"/>
          <a:stretch/>
        </p:blipFill>
        <p:spPr>
          <a:xfrm>
            <a:off x="720000" y="1620000"/>
            <a:ext cx="3409920" cy="215244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el 16"/>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3: Tagessumme</a:t>
            </a:r>
            <a:endParaRPr lang="de-AT" sz="2800" b="0" u="none" strike="noStrike">
              <a:solidFill>
                <a:srgbClr val="000000"/>
              </a:solidFill>
              <a:effectLst/>
              <a:uFillTx/>
              <a:latin typeface="Arial"/>
            </a:endParaRPr>
          </a:p>
        </p:txBody>
      </p:sp>
      <p:sp>
        <p:nvSpPr>
          <p:cNvPr id="103" name="Rechteck 10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04" name="Grafik 103"/>
          <p:cNvPicPr/>
          <p:nvPr/>
        </p:nvPicPr>
        <p:blipFill>
          <a:blip r:embed="rId2"/>
          <a:stretch/>
        </p:blipFill>
        <p:spPr>
          <a:xfrm>
            <a:off x="663120" y="1455840"/>
            <a:ext cx="7436880" cy="2504160"/>
          </a:xfrm>
          <a:prstGeom prst="rect">
            <a:avLst/>
          </a:prstGeom>
          <a:noFill/>
          <a:ln w="0">
            <a:noFill/>
          </a:ln>
        </p:spPr>
      </p:pic>
      <p:pic>
        <p:nvPicPr>
          <p:cNvPr id="105" name="Grafik 104"/>
          <p:cNvPicPr/>
          <p:nvPr/>
        </p:nvPicPr>
        <p:blipFill>
          <a:blip r:embed="rId3"/>
          <a:stretch/>
        </p:blipFill>
        <p:spPr>
          <a:xfrm>
            <a:off x="700200" y="4078440"/>
            <a:ext cx="6096240" cy="961560"/>
          </a:xfrm>
          <a:prstGeom prst="rect">
            <a:avLst/>
          </a:prstGeom>
          <a:noFill/>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el 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7" name="Rechteck 106"/>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berechnen den Energie für ein Panel das Vertikal mit ausrichtung nach Süden hängt.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Die Bedingung:</a:t>
            </a:r>
            <a:r>
              <a:rPr lang="de-AT" sz="1800" b="0" u="none" strike="noStrike">
                <a:solidFill>
                  <a:srgbClr val="000000"/>
                </a:solidFill>
                <a:effectLst/>
                <a:uFillTx/>
                <a:latin typeface="Arial"/>
              </a:rPr>
              <a:t> Das Panel steht steht im rechten Winkel und Zeigt exakt nach Süden (Azimut = 180°)</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den gleichen Rechenweg wie bei der flachen (0°) Ausrichtung. Mit </a:t>
            </a:r>
            <a:r>
              <a:rPr lang="de-AT" sz="1800" b="0" i="1" u="none" strike="noStrike">
                <a:solidFill>
                  <a:srgbClr val="000000"/>
                </a:solidFill>
                <a:effectLst/>
                <a:uFillTx/>
                <a:latin typeface="Arial"/>
              </a:rPr>
              <a:t>arrayfun</a:t>
            </a:r>
            <a:r>
              <a:rPr lang="de-AT" sz="1800" b="0" u="none" strike="noStrike">
                <a:solidFill>
                  <a:srgbClr val="000000"/>
                </a:solidFill>
                <a:effectLst/>
                <a:uFillTx/>
                <a:latin typeface="Arial"/>
              </a:rPr>
              <a:t> wird Energiefunktion auf alle 365 Tage angewendet. Mit </a:t>
            </a:r>
            <a:r>
              <a:rPr lang="de-AT" sz="1800" b="0" i="1" u="none" strike="noStrike">
                <a:solidFill>
                  <a:srgbClr val="000000"/>
                </a:solidFill>
                <a:effectLst/>
                <a:uFillTx/>
                <a:latin typeface="Arial"/>
              </a:rPr>
              <a:t>sum</a:t>
            </a:r>
            <a:r>
              <a:rPr lang="de-AT" sz="1800" b="0" u="none" strike="noStrike">
                <a:solidFill>
                  <a:srgbClr val="000000"/>
                </a:solidFill>
                <a:effectLst/>
                <a:uFillTx/>
                <a:latin typeface="Arial"/>
              </a:rPr>
              <a:t> wird dann alles aufsummiert.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Tabelle mit den Werten für die 4 gewählten Tage, und Jahressumme</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el 17"/>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09" name="Rechteck 10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0" name="Grafik 109"/>
          <p:cNvPicPr/>
          <p:nvPr/>
        </p:nvPicPr>
        <p:blipFill>
          <a:blip r:embed="rId2"/>
          <a:stretch/>
        </p:blipFill>
        <p:spPr>
          <a:xfrm>
            <a:off x="627840" y="1773360"/>
            <a:ext cx="4772160" cy="2104920"/>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8"/>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4: Vertikale Tages und Jahressumme</a:t>
            </a:r>
            <a:endParaRPr lang="de-AT" sz="2800" b="0" u="none" strike="noStrike">
              <a:solidFill>
                <a:srgbClr val="000000"/>
              </a:solidFill>
              <a:effectLst/>
              <a:uFillTx/>
              <a:latin typeface="Arial"/>
            </a:endParaRPr>
          </a:p>
        </p:txBody>
      </p:sp>
      <p:sp>
        <p:nvSpPr>
          <p:cNvPr id="112" name="Rechteck 11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3" name="Grafik 112"/>
          <p:cNvPicPr/>
          <p:nvPr/>
        </p:nvPicPr>
        <p:blipFill>
          <a:blip r:embed="rId2"/>
          <a:stretch/>
        </p:blipFill>
        <p:spPr>
          <a:xfrm>
            <a:off x="663120" y="1620000"/>
            <a:ext cx="7436880" cy="2504160"/>
          </a:xfrm>
          <a:prstGeom prst="rect">
            <a:avLst/>
          </a:prstGeom>
          <a:noFill/>
          <a:ln w="0">
            <a:noFill/>
          </a:ln>
        </p:spPr>
      </p:pic>
      <p:pic>
        <p:nvPicPr>
          <p:cNvPr id="114" name="Grafik 113"/>
          <p:cNvPicPr/>
          <p:nvPr/>
        </p:nvPicPr>
        <p:blipFill>
          <a:blip r:embed="rId3"/>
          <a:stretch/>
        </p:blipFill>
        <p:spPr>
          <a:xfrm>
            <a:off x="700200" y="4258440"/>
            <a:ext cx="6096240" cy="96156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el 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6" name="Rechteck 115"/>
          <p:cNvSpPr/>
          <p:nvPr/>
        </p:nvSpPr>
        <p:spPr>
          <a:xfrm>
            <a:off x="541800" y="1134360"/>
            <a:ext cx="8407080" cy="420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finden die mathematisch beste Ausrichtung, um den höchsten Ertrag zu erzielen.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fminsearch (beta, Azimut), wir suchen den maximalen negativen Ertrag der Energie (entsp. Maximum), Cache Funktion wird genutzt um nicht Sonnenvektor bei jeder Iteration neu berechnen zu  müssen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Bestimmung der Idealen Winkel und Azimut für gewählte Tage und das Gesamtjahr</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1545-BD7A-7CDF-3E4E-2C0A316F6D8F}"/>
            </a:ext>
          </a:extLst>
        </p:cNvPr>
        <p:cNvGrpSpPr/>
        <p:nvPr/>
      </p:nvGrpSpPr>
      <p:grpSpPr>
        <a:xfrm>
          <a:off x="0" y="0"/>
          <a:ext cx="0" cy="0"/>
          <a:chOff x="0" y="0"/>
          <a:chExt cx="0" cy="0"/>
        </a:xfrm>
      </p:grpSpPr>
      <p:sp>
        <p:nvSpPr>
          <p:cNvPr id="75" name="Titel 4">
            <a:extLst>
              <a:ext uri="{FF2B5EF4-FFF2-40B4-BE49-F238E27FC236}">
                <a16:creationId xmlns:a16="http://schemas.microsoft.com/office/drawing/2014/main" id="{36A7DCBC-B6F7-4236-D7A8-9A1A5F7F05BB}"/>
              </a:ext>
            </a:extLst>
          </p:cNvPr>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AT" sz="2800" b="1" dirty="0">
                <a:solidFill>
                  <a:srgbClr val="004983"/>
                </a:solidFill>
                <a:latin typeface="Noto Sans SemiBold"/>
              </a:rPr>
              <a:t>Grundlagen des Projekts</a:t>
            </a:r>
            <a:endParaRPr lang="en-US" sz="2800" b="0" u="none" strike="noStrike" dirty="0">
              <a:solidFill>
                <a:schemeClr val="dk1"/>
              </a:solidFill>
              <a:effectLst/>
              <a:uFillTx/>
              <a:latin typeface="Noto Sans"/>
            </a:endParaRPr>
          </a:p>
        </p:txBody>
      </p:sp>
      <p:sp>
        <p:nvSpPr>
          <p:cNvPr id="76" name="Textfeld 75">
            <a:extLst>
              <a:ext uri="{FF2B5EF4-FFF2-40B4-BE49-F238E27FC236}">
                <a16:creationId xmlns:a16="http://schemas.microsoft.com/office/drawing/2014/main" id="{645A75C5-B951-478B-B3BB-EAF850E74BF5}"/>
              </a:ext>
            </a:extLst>
          </p:cNvPr>
          <p:cNvSpPr txBox="1"/>
          <p:nvPr/>
        </p:nvSpPr>
        <p:spPr>
          <a:xfrm>
            <a:off x="539639" y="1201320"/>
            <a:ext cx="6133009" cy="2583869"/>
          </a:xfrm>
          <a:prstGeom prst="rect">
            <a:avLst/>
          </a:prstGeom>
          <a:noFill/>
          <a:ln w="0">
            <a:noFill/>
          </a:ln>
        </p:spPr>
        <p:txBody>
          <a:bodyPr wrap="square" lIns="90000" tIns="45000" rIns="90000" bIns="45000" anchor="t">
            <a:spAutoFit/>
          </a:bodyPr>
          <a:lstStyle/>
          <a:p>
            <a:pPr marL="216000" indent="-216000">
              <a:buClr>
                <a:srgbClr val="000000"/>
              </a:buClr>
              <a:buSzPct val="45000"/>
              <a:buFont typeface="Wingdings" charset="2"/>
              <a:buChar char=""/>
            </a:pPr>
            <a:r>
              <a:rPr lang="de-DE" dirty="0">
                <a:solidFill>
                  <a:srgbClr val="000000"/>
                </a:solidFill>
                <a:latin typeface="Arial"/>
              </a:rPr>
              <a:t>Zielsetzung des Numerik-Projekts</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Koordinatensystem und Orientierung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Physikalisches Modell der Solarleistung</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r>
              <a:rPr lang="de-DE" dirty="0">
                <a:solidFill>
                  <a:srgbClr val="000000"/>
                </a:solidFill>
                <a:latin typeface="Arial"/>
              </a:rPr>
              <a:t>Annahmen und Modellvereinfachungen</a:t>
            </a:r>
          </a:p>
          <a:p>
            <a:pPr marL="216000" indent="-216000">
              <a:buClr>
                <a:srgbClr val="000000"/>
              </a:buClr>
              <a:buSzPct val="45000"/>
              <a:buFont typeface="Wingdings" charset="2"/>
              <a:buChar char=""/>
            </a:pPr>
            <a:endParaRPr lang="de-DE" dirty="0">
              <a:solidFill>
                <a:srgbClr val="000000"/>
              </a:solidFill>
              <a:latin typeface="Arial"/>
            </a:endParaRPr>
          </a:p>
          <a:p>
            <a:pPr marL="216000" indent="-216000">
              <a:buClr>
                <a:srgbClr val="000000"/>
              </a:buClr>
              <a:buSzPct val="45000"/>
              <a:buFont typeface="Wingdings" charset="2"/>
              <a:buChar char=""/>
            </a:pPr>
            <a:endParaRPr lang="de-AT" dirty="0">
              <a:solidFill>
                <a:srgbClr val="000000"/>
              </a:solidFill>
              <a:latin typeface="Arial"/>
            </a:endParaRPr>
          </a:p>
        </p:txBody>
      </p:sp>
    </p:spTree>
    <p:extLst>
      <p:ext uri="{BB962C8B-B14F-4D97-AF65-F5344CB8AC3E}">
        <p14:creationId xmlns:p14="http://schemas.microsoft.com/office/powerpoint/2010/main" val="36229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el 19"/>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18" name="Rechteck 11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19" name="Grafik 118"/>
          <p:cNvPicPr/>
          <p:nvPr/>
        </p:nvPicPr>
        <p:blipFill>
          <a:blip r:embed="rId2"/>
          <a:stretch/>
        </p:blipFill>
        <p:spPr>
          <a:xfrm>
            <a:off x="360000" y="1580040"/>
            <a:ext cx="5587920" cy="1479960"/>
          </a:xfrm>
          <a:prstGeom prst="rect">
            <a:avLst/>
          </a:prstGeom>
          <a:noFill/>
          <a:ln w="0">
            <a:noFill/>
          </a:ln>
        </p:spPr>
      </p:pic>
      <p:pic>
        <p:nvPicPr>
          <p:cNvPr id="120" name="Grafik 119"/>
          <p:cNvPicPr/>
          <p:nvPr/>
        </p:nvPicPr>
        <p:blipFill>
          <a:blip r:embed="rId3"/>
          <a:stretch/>
        </p:blipFill>
        <p:spPr>
          <a:xfrm>
            <a:off x="360000" y="3100320"/>
            <a:ext cx="7086960" cy="1399680"/>
          </a:xfrm>
          <a:prstGeom prst="rect">
            <a:avLst/>
          </a:prstGeom>
          <a:noFill/>
          <a:ln w="0">
            <a:noFill/>
          </a:ln>
        </p:spPr>
      </p:pic>
      <p:pic>
        <p:nvPicPr>
          <p:cNvPr id="121" name="Grafik 120"/>
          <p:cNvPicPr/>
          <p:nvPr/>
        </p:nvPicPr>
        <p:blipFill>
          <a:blip r:embed="rId4"/>
          <a:stretch/>
        </p:blipFill>
        <p:spPr>
          <a:xfrm>
            <a:off x="360000" y="4680000"/>
            <a:ext cx="4934160" cy="313920"/>
          </a:xfrm>
          <a:prstGeom prst="rect">
            <a:avLst/>
          </a:prstGeom>
          <a:noFill/>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2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5: Fixierte Optimale Ausrichtung</a:t>
            </a:r>
            <a:endParaRPr lang="de-AT" sz="2800" b="0" u="none" strike="noStrike">
              <a:solidFill>
                <a:srgbClr val="000000"/>
              </a:solidFill>
              <a:effectLst/>
              <a:uFillTx/>
              <a:latin typeface="Arial"/>
            </a:endParaRPr>
          </a:p>
        </p:txBody>
      </p:sp>
      <p:sp>
        <p:nvSpPr>
          <p:cNvPr id="123" name="Rechteck 12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4" name="Grafik 123"/>
          <p:cNvPicPr/>
          <p:nvPr/>
        </p:nvPicPr>
        <p:blipFill>
          <a:blip r:embed="rId2"/>
          <a:stretch/>
        </p:blipFill>
        <p:spPr>
          <a:xfrm>
            <a:off x="2160000" y="1620000"/>
            <a:ext cx="4407840" cy="335556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el 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6" name="Rechteck 125"/>
          <p:cNvSpPr/>
          <p:nvPr/>
        </p:nvSpPr>
        <p:spPr>
          <a:xfrm>
            <a:off x="541800" y="1134360"/>
            <a:ext cx="8407080" cy="530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Quantifizierung des maximalen physikalischen Ertragspotenzials durch ein- und zweiachsige Nachführung des Panels zum Sonnenvektor.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Wir nutzen cellfun oder arrayfun, um die Tracking-Algorithmen über den gesamten year_cache der Sonnenvektoren laufen zu lassen. Die Leistungsdaten werden pro Tag mittels trapz integriert und anschließend mit der sum-Funktion zur Jahressumme akkumuliert.</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Berechnung der Effizienzsteigerung durch den Vergleich der Tracking-Erträge mit der horizontalen Referenz (0°) und der zuvor berechneten optimalen fixierten Ausrichtung.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el 2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28" name="Rechteck 127"/>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29" name="Grafik 128"/>
          <p:cNvPicPr/>
          <p:nvPr/>
        </p:nvPicPr>
        <p:blipFill>
          <a:blip r:embed="rId2"/>
          <a:stretch/>
        </p:blipFill>
        <p:spPr>
          <a:xfrm>
            <a:off x="4140000" y="1026360"/>
            <a:ext cx="4730760" cy="2753640"/>
          </a:xfrm>
          <a:prstGeom prst="rect">
            <a:avLst/>
          </a:prstGeom>
          <a:noFill/>
          <a:ln w="0">
            <a:noFill/>
          </a:ln>
        </p:spPr>
      </p:pic>
      <p:pic>
        <p:nvPicPr>
          <p:cNvPr id="130" name="Grafik 129"/>
          <p:cNvPicPr/>
          <p:nvPr/>
        </p:nvPicPr>
        <p:blipFill>
          <a:blip r:embed="rId3"/>
          <a:stretch/>
        </p:blipFill>
        <p:spPr>
          <a:xfrm>
            <a:off x="3590280" y="3897360"/>
            <a:ext cx="5272560" cy="1285560"/>
          </a:xfrm>
          <a:prstGeom prst="rect">
            <a:avLst/>
          </a:prstGeom>
          <a:noFill/>
          <a:ln w="0">
            <a:noFill/>
          </a:ln>
        </p:spPr>
      </p:pic>
      <p:pic>
        <p:nvPicPr>
          <p:cNvPr id="131" name="Grafik 130"/>
          <p:cNvPicPr/>
          <p:nvPr/>
        </p:nvPicPr>
        <p:blipFill>
          <a:blip r:embed="rId4"/>
          <a:stretch/>
        </p:blipFill>
        <p:spPr>
          <a:xfrm>
            <a:off x="360000" y="1620000"/>
            <a:ext cx="3593880" cy="1954080"/>
          </a:xfrm>
          <a:prstGeom prst="rect">
            <a:avLst/>
          </a:prstGeom>
          <a:noFill/>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el 2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6: Nachgeführte Anlage </a:t>
            </a:r>
            <a:endParaRPr lang="de-AT" sz="2800" b="0" u="none" strike="noStrike">
              <a:solidFill>
                <a:srgbClr val="000000"/>
              </a:solidFill>
              <a:effectLst/>
              <a:uFillTx/>
              <a:latin typeface="Arial"/>
            </a:endParaRPr>
          </a:p>
        </p:txBody>
      </p:sp>
      <p:sp>
        <p:nvSpPr>
          <p:cNvPr id="133" name="Rechteck 132"/>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34" name="Grafik 133"/>
          <p:cNvPicPr/>
          <p:nvPr/>
        </p:nvPicPr>
        <p:blipFill>
          <a:blip r:embed="rId2"/>
          <a:stretch/>
        </p:blipFill>
        <p:spPr>
          <a:xfrm>
            <a:off x="180000" y="1579680"/>
            <a:ext cx="3744360" cy="2740320"/>
          </a:xfrm>
          <a:prstGeom prst="rect">
            <a:avLst/>
          </a:prstGeom>
          <a:noFill/>
          <a:ln w="0">
            <a:noFill/>
          </a:ln>
        </p:spPr>
      </p:pic>
      <p:pic>
        <p:nvPicPr>
          <p:cNvPr id="135" name="Grafik 134"/>
          <p:cNvPicPr/>
          <p:nvPr/>
        </p:nvPicPr>
        <p:blipFill>
          <a:blip r:embed="rId3"/>
          <a:stretch/>
        </p:blipFill>
        <p:spPr>
          <a:xfrm>
            <a:off x="3960000" y="1664640"/>
            <a:ext cx="5103360" cy="193536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el 10"/>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7" name="Rechteck 136"/>
          <p:cNvSpPr/>
          <p:nvPr/>
        </p:nvSpPr>
        <p:spPr>
          <a:xfrm>
            <a:off x="541800" y="1134360"/>
            <a:ext cx="8407080" cy="543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spcBef>
                <a:spcPts val="1191"/>
              </a:spcBef>
              <a:spcAft>
                <a:spcPts val="992"/>
              </a:spcAft>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Maximierung des monetären Ertrags anstatt der reinen Energiemenge </a:t>
            </a: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Die Funktion berechnet den finanziellen Ertrag durch Multiplikation des Strompreises mit der ermittelten Leistung. Der Solver (fmincon) minimiert den negativen Gesamtprofit innerhalb von gesetzten Grenzen um unsinnige Maxima zu vermeiden. Aus performance Gründen wird die Berechnung mit cellfun vektorisiert über den year Cache ausgeführt, um for schleifen zu vermeiden. </a:t>
            </a:r>
          </a:p>
          <a:p>
            <a:pPr>
              <a:lnSpc>
                <a:spcPct val="100000"/>
              </a:lnSpc>
            </a:pPr>
            <a:endParaRPr lang="de-AT" sz="1800" b="0" u="none" strike="noStrike">
              <a:solidFill>
                <a:srgbClr val="000000"/>
              </a:solidFill>
              <a:effectLst/>
              <a:uFillTx/>
              <a:latin typeface="Arial"/>
            </a:endParaRPr>
          </a:p>
          <a:p>
            <a:pPr marL="216000" indent="-216000">
              <a:lnSpc>
                <a:spcPct val="100000"/>
              </a:lnSpc>
              <a:spcBef>
                <a:spcPts val="1191"/>
              </a:spcBef>
              <a:spcAft>
                <a:spcPts val="992"/>
              </a:spcAft>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Identifikation der wirtschaftlich idealen Ausrichtung, die Erzeugungsspitzen in Hochpreisphasen </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el 23"/>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39" name="Rechteck 138"/>
          <p:cNvSpPr/>
          <p:nvPr/>
        </p:nvSpPr>
        <p:spPr>
          <a:xfrm>
            <a:off x="541800" y="1134360"/>
            <a:ext cx="84070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Ergebnisse:</a:t>
            </a: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0" name="Grafik 139"/>
          <p:cNvPicPr/>
          <p:nvPr/>
        </p:nvPicPr>
        <p:blipFill>
          <a:blip r:embed="rId2"/>
          <a:stretch/>
        </p:blipFill>
        <p:spPr>
          <a:xfrm>
            <a:off x="633960" y="1548000"/>
            <a:ext cx="3686040" cy="1152000"/>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el 24"/>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7: Profit</a:t>
            </a:r>
            <a:endParaRPr lang="de-AT" sz="2800" b="0" u="none" strike="noStrike">
              <a:solidFill>
                <a:srgbClr val="000000"/>
              </a:solidFill>
              <a:effectLst/>
              <a:uFillTx/>
              <a:latin typeface="Arial"/>
            </a:endParaRPr>
          </a:p>
        </p:txBody>
      </p:sp>
      <p:sp>
        <p:nvSpPr>
          <p:cNvPr id="142" name="Rechteck 141"/>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143" name="Grafik 142"/>
          <p:cNvPicPr/>
          <p:nvPr/>
        </p:nvPicPr>
        <p:blipFill>
          <a:blip r:embed="rId2"/>
          <a:stretch/>
        </p:blipFill>
        <p:spPr>
          <a:xfrm>
            <a:off x="3453840" y="1260000"/>
            <a:ext cx="5495040" cy="380736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el 2"/>
          <p:cNvSpPr txBox="1"/>
          <p:nvPr/>
        </p:nvSpPr>
        <p:spPr>
          <a:xfrm>
            <a:off x="516960" y="57420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a:t>
            </a:r>
            <a:endParaRPr lang="en-US" sz="2800" b="0" u="none" strike="noStrike" dirty="0">
              <a:solidFill>
                <a:schemeClr val="dk1"/>
              </a:solidFill>
              <a:effectLst/>
              <a:uFillTx/>
              <a:latin typeface="Noto Sans"/>
            </a:endParaRPr>
          </a:p>
        </p:txBody>
      </p:sp>
      <p:pic>
        <p:nvPicPr>
          <p:cNvPr id="67" name="Grafik 66"/>
          <p:cNvPicPr/>
          <p:nvPr/>
        </p:nvPicPr>
        <p:blipFill>
          <a:blip r:embed="rId3"/>
          <a:stretch/>
        </p:blipFill>
        <p:spPr>
          <a:xfrm>
            <a:off x="5284122" y="1496668"/>
            <a:ext cx="3060000" cy="583200"/>
          </a:xfrm>
          <a:prstGeom prst="rect">
            <a:avLst/>
          </a:prstGeom>
          <a:noFill/>
          <a:ln w="0">
            <a:noFill/>
          </a:ln>
        </p:spPr>
      </p:pic>
      <p:pic>
        <p:nvPicPr>
          <p:cNvPr id="68" name="Grafik 67"/>
          <p:cNvPicPr/>
          <p:nvPr/>
        </p:nvPicPr>
        <p:blipFill>
          <a:blip r:embed="rId4"/>
          <a:stretch/>
        </p:blipFill>
        <p:spPr>
          <a:xfrm>
            <a:off x="5400021" y="2114788"/>
            <a:ext cx="1338120" cy="267120"/>
          </a:xfrm>
          <a:prstGeom prst="rect">
            <a:avLst/>
          </a:prstGeom>
          <a:noFill/>
          <a:ln w="0">
            <a:noFill/>
          </a:ln>
        </p:spPr>
      </p:pic>
      <p:pic>
        <p:nvPicPr>
          <p:cNvPr id="69" name="Grafik 68"/>
          <p:cNvPicPr/>
          <p:nvPr/>
        </p:nvPicPr>
        <p:blipFill>
          <a:blip r:embed="rId5"/>
          <a:stretch/>
        </p:blipFill>
        <p:spPr>
          <a:xfrm>
            <a:off x="5284122" y="2634628"/>
            <a:ext cx="3420000" cy="325080"/>
          </a:xfrm>
          <a:prstGeom prst="rect">
            <a:avLst/>
          </a:prstGeom>
          <a:noFill/>
          <a:ln w="0">
            <a:noFill/>
          </a:ln>
        </p:spPr>
      </p:pic>
      <p:pic>
        <p:nvPicPr>
          <p:cNvPr id="70" name="Grafik 69"/>
          <p:cNvPicPr/>
          <p:nvPr/>
        </p:nvPicPr>
        <p:blipFill>
          <a:blip r:embed="rId6"/>
          <a:stretch/>
        </p:blipFill>
        <p:spPr>
          <a:xfrm>
            <a:off x="5284122" y="2936668"/>
            <a:ext cx="2487960" cy="559080"/>
          </a:xfrm>
          <a:prstGeom prst="rect">
            <a:avLst/>
          </a:prstGeom>
          <a:noFill/>
          <a:ln w="0">
            <a:noFill/>
          </a:ln>
        </p:spPr>
      </p:pic>
      <p:sp>
        <p:nvSpPr>
          <p:cNvPr id="3" name="Textfeld 2">
            <a:extLst>
              <a:ext uri="{FF2B5EF4-FFF2-40B4-BE49-F238E27FC236}">
                <a16:creationId xmlns:a16="http://schemas.microsoft.com/office/drawing/2014/main" id="{BA8A6B0A-C72E-32D7-79DC-69D5D93E66F9}"/>
              </a:ext>
            </a:extLst>
          </p:cNvPr>
          <p:cNvSpPr txBox="1"/>
          <p:nvPr/>
        </p:nvSpPr>
        <p:spPr>
          <a:xfrm>
            <a:off x="516960" y="1179800"/>
            <a:ext cx="4572000" cy="2308324"/>
          </a:xfrm>
          <a:prstGeom prst="rect">
            <a:avLst/>
          </a:prstGeom>
          <a:noFill/>
        </p:spPr>
        <p:txBody>
          <a:bodyPr wrap="square">
            <a:spAutoFit/>
          </a:bodyPr>
          <a:lstStyle/>
          <a:p>
            <a:pPr marL="285750" indent="-285750">
              <a:buFont typeface="Arial" panose="020B0604020202020204" pitchFamily="34" charset="0"/>
              <a:buChar char="•"/>
            </a:pPr>
            <a:r>
              <a:rPr lang="de-DE" dirty="0"/>
              <a:t>Mathematische Umformung physikalischer Zusammenhänge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Vektordarstellung von Sonnenstand und Modulausrichtung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Numerische Berechnung von Tages- und Jahresenergie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el 3"/>
          <p:cNvSpPr txBox="1"/>
          <p:nvPr/>
        </p:nvSpPr>
        <p:spPr>
          <a:xfrm>
            <a:off x="516960" y="61632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dirty="0">
                <a:solidFill>
                  <a:srgbClr val="004983"/>
                </a:solidFill>
                <a:effectLst/>
                <a:uFillTx/>
                <a:latin typeface="Noto Sans SemiBold"/>
                <a:ea typeface="Noto Sans SemiBold"/>
              </a:rPr>
              <a:t>Mathematische Grundlagen </a:t>
            </a:r>
            <a:endParaRPr lang="en-US" sz="2800" b="0" u="none" strike="noStrike" dirty="0">
              <a:solidFill>
                <a:schemeClr val="dk1"/>
              </a:solidFill>
              <a:effectLst/>
              <a:uFillTx/>
              <a:latin typeface="Noto Sans"/>
            </a:endParaRPr>
          </a:p>
        </p:txBody>
      </p:sp>
      <mc:AlternateContent xmlns:mc="http://schemas.openxmlformats.org/markup-compatibility/2006" xmlns:a14="http://schemas.microsoft.com/office/drawing/2010/main">
        <mc:Choice Requires="a14">
          <p:sp>
            <p:nvSpPr>
              <p:cNvPr id="72" name="Textfeld 71"/>
              <p:cNvSpPr txBox="1"/>
              <p:nvPr/>
            </p:nvSpPr>
            <p:spPr>
              <a:xfrm>
                <a:off x="3187800" y="2889360"/>
                <a:ext cx="1269720" cy="634680"/>
              </a:xfrm>
              <a:prstGeom prst="rect">
                <a:avLst/>
              </a:prstGeom>
            </p:spPr>
            <p:txBody>
              <a:bodyPr/>
              <a:lstStyle/>
              <a:p>
                <a:endParaRPr/>
              </a:p>
            </p:txBody>
          </p:sp>
        </mc:Choice>
        <mc:Fallback xmlns="" xmlns:p14="http://schemas.microsoft.com/office/powerpoint/2010/main" xmlns:p15="http://schemas.microsoft.com/office/powerpoint/2012/main">
          <p:sp>
            <p:nvSpPr>
              <p:cNvPr id="72" name=""/>
              <p:cNvSpPr txBox="1"/>
              <p:nvPr/>
            </p:nvSpPr>
            <p:spPr>
              <a:xfrm>
                <a:off x="3187800" y="2889360"/>
                <a:ext cx="1269720" cy="634680"/>
              </a:xfrm>
              <a:prstGeom prst="rect">
                <a:avLst/>
              </a:prstGeom>
              <a:blipFill>
                <a:blip r:embed="rId3"/>
                <a:stretch>
                  <a:fillRect/>
                </a:stretch>
              </a:blipFill>
            </p:spPr>
          </p:sp>
        </mc:Fallback>
      </mc:AlternateContent>
      <p:pic>
        <p:nvPicPr>
          <p:cNvPr id="3" name="Grafik 2" descr="Ein Bild, das Text, Schrift, Handschrift, Diagramm enthält.&#10;&#10;KI-generierte Inhalte können fehlerhaft sein.">
            <a:extLst>
              <a:ext uri="{FF2B5EF4-FFF2-40B4-BE49-F238E27FC236}">
                <a16:creationId xmlns:a16="http://schemas.microsoft.com/office/drawing/2014/main" id="{CCB9E6E1-3776-A713-8B80-36F2ADA6F7DE}"/>
              </a:ext>
            </a:extLst>
          </p:cNvPr>
          <p:cNvPicPr>
            <a:picLocks noChangeAspect="1"/>
          </p:cNvPicPr>
          <p:nvPr/>
        </p:nvPicPr>
        <p:blipFill>
          <a:blip r:embed="rId4"/>
          <a:stretch>
            <a:fillRect/>
          </a:stretch>
        </p:blipFill>
        <p:spPr>
          <a:xfrm>
            <a:off x="5347375" y="1272700"/>
            <a:ext cx="3368332" cy="2248095"/>
          </a:xfrm>
          <a:prstGeom prst="rect">
            <a:avLst/>
          </a:prstGeom>
        </p:spPr>
      </p:pic>
      <p:sp>
        <p:nvSpPr>
          <p:cNvPr id="5" name="Textfeld 4">
            <a:extLst>
              <a:ext uri="{FF2B5EF4-FFF2-40B4-BE49-F238E27FC236}">
                <a16:creationId xmlns:a16="http://schemas.microsoft.com/office/drawing/2014/main" id="{5CABDAFD-D85C-9259-CBA6-CC7F39068175}"/>
              </a:ext>
            </a:extLst>
          </p:cNvPr>
          <p:cNvSpPr txBox="1"/>
          <p:nvPr/>
        </p:nvSpPr>
        <p:spPr>
          <a:xfrm>
            <a:off x="516960" y="1215716"/>
            <a:ext cx="4572000" cy="2308324"/>
          </a:xfrm>
          <a:prstGeom prst="rect">
            <a:avLst/>
          </a:prstGeom>
          <a:noFill/>
        </p:spPr>
        <p:txBody>
          <a:bodyPr wrap="square">
            <a:spAutoFit/>
          </a:bodyPr>
          <a:lstStyle/>
          <a:p>
            <a:r>
              <a:rPr lang="de-DE" dirty="0"/>
              <a:t>Kosinus-Abhängigkeit des Einfallswinkels der Sonne</a:t>
            </a:r>
          </a:p>
          <a:p>
            <a:endParaRPr lang="de-DE" dirty="0"/>
          </a:p>
          <a:p>
            <a:r>
              <a:rPr lang="de-DE" dirty="0"/>
              <a:t>Maximale Leistung bei senkrechtem Strahlungseinfall</a:t>
            </a:r>
          </a:p>
          <a:p>
            <a:endParaRPr lang="de-DE" dirty="0"/>
          </a:p>
          <a:p>
            <a:r>
              <a:rPr lang="de-DE" dirty="0"/>
              <a:t>Tagesenergie als zeitliche Integration der Leistung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el 4"/>
          <p:cNvSpPr txBox="1"/>
          <p:nvPr/>
        </p:nvSpPr>
        <p:spPr>
          <a:xfrm>
            <a:off x="516960" y="658440"/>
            <a:ext cx="8087040" cy="308880"/>
          </a:xfrm>
          <a:prstGeom prst="rect">
            <a:avLst/>
          </a:prstGeom>
          <a:noFill/>
          <a:ln w="0">
            <a:noFill/>
          </a:ln>
        </p:spPr>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Aufbau der Software</a:t>
            </a:r>
            <a:endParaRPr lang="en-US" sz="2800" b="0" u="none" strike="noStrike">
              <a:solidFill>
                <a:schemeClr val="dk1"/>
              </a:solidFill>
              <a:effectLst/>
              <a:uFillTx/>
              <a:latin typeface="Noto Sans"/>
            </a:endParaRPr>
          </a:p>
        </p:txBody>
      </p:sp>
      <p:sp>
        <p:nvSpPr>
          <p:cNvPr id="76" name="Textfeld 75"/>
          <p:cNvSpPr txBox="1"/>
          <p:nvPr/>
        </p:nvSpPr>
        <p:spPr>
          <a:xfrm>
            <a:off x="539640" y="1201320"/>
            <a:ext cx="5312880" cy="3778200"/>
          </a:xfrm>
          <a:prstGeom prst="rect">
            <a:avLst/>
          </a:prstGeom>
          <a:noFill/>
          <a:ln w="0">
            <a:noFill/>
          </a:ln>
        </p:spPr>
        <p:txBody>
          <a:bodyPr lIns="90000" tIns="45000" rIns="90000" bIns="45000" anchor="t">
            <a:spAutoFit/>
          </a:bodyPr>
          <a:lstStyle/>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Modulare Struktur:</a:t>
            </a:r>
            <a:r>
              <a:rPr lang="de-AT" sz="1800" b="0" u="none" strike="noStrike" dirty="0">
                <a:solidFill>
                  <a:srgbClr val="000000"/>
                </a:solidFill>
                <a:effectLst/>
                <a:uFillTx/>
                <a:latin typeface="Arial"/>
              </a:rPr>
              <a:t> Trennung von Logik (</a:t>
            </a:r>
            <a:r>
              <a:rPr lang="de-AT" sz="1800" b="0" u="none" strike="noStrike" dirty="0" err="1">
                <a:solidFill>
                  <a:srgbClr val="000000"/>
                </a:solidFill>
                <a:effectLst/>
                <a:uFillTx/>
                <a:latin typeface="Arial"/>
              </a:rPr>
              <a:t>SolarLib</a:t>
            </a:r>
            <a:r>
              <a:rPr lang="de-AT" sz="1800" b="0" u="none" strike="noStrike" dirty="0">
                <a:solidFill>
                  <a:srgbClr val="000000"/>
                </a:solidFill>
                <a:effectLst/>
                <a:uFillTx/>
                <a:latin typeface="Arial"/>
              </a:rPr>
              <a:t>) und Anwendungen (Tasks)</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Vektorisierung:</a:t>
            </a:r>
            <a:r>
              <a:rPr lang="de-AT" sz="1800" b="0" u="none" strike="noStrike" dirty="0">
                <a:solidFill>
                  <a:srgbClr val="000000"/>
                </a:solidFill>
                <a:effectLst/>
                <a:uFillTx/>
                <a:latin typeface="Arial"/>
              </a:rPr>
              <a:t> Nutzung von </a:t>
            </a:r>
            <a:r>
              <a:rPr lang="de-AT" sz="1800" b="0" u="none" strike="noStrike" dirty="0" err="1">
                <a:solidFill>
                  <a:srgbClr val="000000"/>
                </a:solidFill>
                <a:effectLst/>
                <a:uFillTx/>
                <a:latin typeface="Arial"/>
              </a:rPr>
              <a:t>Matlab</a:t>
            </a:r>
            <a:r>
              <a:rPr lang="de-AT" sz="1800" b="0" u="none" strike="noStrike" dirty="0">
                <a:solidFill>
                  <a:srgbClr val="000000"/>
                </a:solidFill>
                <a:effectLst/>
                <a:uFillTx/>
                <a:latin typeface="Arial"/>
              </a:rPr>
              <a:t> Matrix Operationen für hohe Rechengeschwindigkeiten</a:t>
            </a:r>
          </a:p>
          <a:p>
            <a:pPr marL="216000" indent="-216000">
              <a:buClr>
                <a:srgbClr val="000000"/>
              </a:buClr>
              <a:buSzPct val="45000"/>
              <a:buFont typeface="Wingdings" charset="2"/>
              <a:buChar char=""/>
            </a:pPr>
            <a:endParaRPr lang="de-AT" sz="1800" b="0" u="none" strike="noStrike" dirty="0">
              <a:solidFill>
                <a:srgbClr val="000000"/>
              </a:solidFill>
              <a:effectLst/>
              <a:uFillTx/>
              <a:latin typeface="Arial"/>
            </a:endParaRPr>
          </a:p>
          <a:p>
            <a:pPr marL="216000" indent="-216000">
              <a:buClr>
                <a:srgbClr val="000000"/>
              </a:buClr>
              <a:buSzPct val="45000"/>
              <a:buFont typeface="Wingdings" charset="2"/>
              <a:buChar char=""/>
            </a:pPr>
            <a:r>
              <a:rPr lang="de-AT" sz="1800" b="1" u="none" strike="noStrike" dirty="0">
                <a:solidFill>
                  <a:srgbClr val="000000"/>
                </a:solidFill>
                <a:effectLst/>
                <a:uFillTx/>
                <a:latin typeface="Arial"/>
              </a:rPr>
              <a:t>Caching System:</a:t>
            </a:r>
            <a:r>
              <a:rPr lang="de-AT" sz="1800" b="0" u="none" strike="noStrike" dirty="0">
                <a:solidFill>
                  <a:srgbClr val="000000"/>
                </a:solidFill>
                <a:effectLst/>
                <a:uFillTx/>
                <a:latin typeface="Arial"/>
              </a:rPr>
              <a:t> Vorberechnung von Sonnenbahnen zur Beschleunigung der </a:t>
            </a:r>
            <a:r>
              <a:rPr lang="de-AT" sz="1800" b="0" u="none" strike="noStrike" dirty="0" err="1">
                <a:solidFill>
                  <a:srgbClr val="000000"/>
                </a:solidFill>
                <a:effectLst/>
                <a:uFillTx/>
                <a:latin typeface="Arial"/>
              </a:rPr>
              <a:t>Optimierungs</a:t>
            </a:r>
            <a:r>
              <a:rPr lang="de-AT" sz="1800" b="0" u="none" strike="noStrike" dirty="0">
                <a:solidFill>
                  <a:srgbClr val="000000"/>
                </a:solidFill>
                <a:effectLst/>
                <a:uFillTx/>
                <a:latin typeface="Arial"/>
              </a:rPr>
              <a:t> Aufgaben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AEB9-AD53-4E54-3B6F-80B9B43162C6}"/>
            </a:ext>
          </a:extLst>
        </p:cNvPr>
        <p:cNvGrpSpPr/>
        <p:nvPr/>
      </p:nvGrpSpPr>
      <p:grpSpPr>
        <a:xfrm>
          <a:off x="0" y="0"/>
          <a:ext cx="0" cy="0"/>
          <a:chOff x="0" y="0"/>
          <a:chExt cx="0" cy="0"/>
        </a:xfrm>
      </p:grpSpPr>
      <p:sp>
        <p:nvSpPr>
          <p:cNvPr id="76" name="Textfeld 75">
            <a:extLst>
              <a:ext uri="{FF2B5EF4-FFF2-40B4-BE49-F238E27FC236}">
                <a16:creationId xmlns:a16="http://schemas.microsoft.com/office/drawing/2014/main" id="{F565576F-8F3C-0997-8F97-7969D3C87705}"/>
              </a:ext>
            </a:extLst>
          </p:cNvPr>
          <p:cNvSpPr txBox="1"/>
          <p:nvPr/>
        </p:nvSpPr>
        <p:spPr>
          <a:xfrm>
            <a:off x="539640" y="1201320"/>
            <a:ext cx="5312880" cy="367878"/>
          </a:xfrm>
          <a:prstGeom prst="rect">
            <a:avLst/>
          </a:prstGeom>
          <a:noFill/>
          <a:ln w="0">
            <a:noFill/>
          </a:ln>
        </p:spPr>
        <p:txBody>
          <a:bodyPr lIns="90000" tIns="45000" rIns="90000" bIns="45000" anchor="t">
            <a:spAutoFit/>
          </a:bodyPr>
          <a:lstStyle/>
          <a:p>
            <a:pPr>
              <a:buClr>
                <a:srgbClr val="000000"/>
              </a:buClr>
              <a:buSzPct val="45000"/>
            </a:pPr>
            <a:r>
              <a:rPr lang="de-AT" dirty="0">
                <a:solidFill>
                  <a:srgbClr val="000000"/>
                </a:solidFill>
                <a:latin typeface="Arial"/>
              </a:rPr>
              <a:t> </a:t>
            </a:r>
            <a:endParaRPr lang="de-AT" sz="1800" u="none" strike="noStrike" dirty="0">
              <a:solidFill>
                <a:srgbClr val="000000"/>
              </a:solidFill>
              <a:effectLst/>
              <a:uFillTx/>
              <a:latin typeface="Arial"/>
            </a:endParaRPr>
          </a:p>
        </p:txBody>
      </p:sp>
      <p:pic>
        <p:nvPicPr>
          <p:cNvPr id="6" name="Grafik 5" descr="Ein Bild, das Text, Screenshot, Schrift, Design enthält.&#10;&#10;KI-generierte Inhalte können fehlerhaft sein.">
            <a:extLst>
              <a:ext uri="{FF2B5EF4-FFF2-40B4-BE49-F238E27FC236}">
                <a16:creationId xmlns:a16="http://schemas.microsoft.com/office/drawing/2014/main" id="{1AAA3AD1-2663-2DDD-3096-31A952A5487E}"/>
              </a:ext>
            </a:extLst>
          </p:cNvPr>
          <p:cNvPicPr>
            <a:picLocks noChangeAspect="1"/>
          </p:cNvPicPr>
          <p:nvPr/>
        </p:nvPicPr>
        <p:blipFill>
          <a:blip r:embed="rId3"/>
          <a:stretch>
            <a:fillRect/>
          </a:stretch>
        </p:blipFill>
        <p:spPr>
          <a:xfrm>
            <a:off x="1645911" y="236668"/>
            <a:ext cx="5852178" cy="4804151"/>
          </a:xfrm>
          <a:prstGeom prst="rect">
            <a:avLst/>
          </a:prstGeom>
        </p:spPr>
      </p:pic>
    </p:spTree>
    <p:extLst>
      <p:ext uri="{BB962C8B-B14F-4D97-AF65-F5344CB8AC3E}">
        <p14:creationId xmlns:p14="http://schemas.microsoft.com/office/powerpoint/2010/main" val="12154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el 5"/>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2" name="Rechteck 81"/>
          <p:cNvSpPr/>
          <p:nvPr/>
        </p:nvSpPr>
        <p:spPr>
          <a:xfrm>
            <a:off x="541800" y="1134360"/>
            <a:ext cx="8407080" cy="47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1" u="none" strike="noStrike">
                <a:solidFill>
                  <a:srgbClr val="000000"/>
                </a:solidFill>
                <a:effectLst/>
                <a:uFillTx/>
                <a:latin typeface="Arial"/>
              </a:rPr>
              <a:t>Das Ziel:</a:t>
            </a:r>
            <a:r>
              <a:rPr lang="de-AT" sz="1800" b="0" u="none" strike="noStrike">
                <a:solidFill>
                  <a:srgbClr val="000000"/>
                </a:solidFill>
                <a:effectLst/>
                <a:uFillTx/>
                <a:latin typeface="Arial"/>
              </a:rPr>
              <a:t> Wir müssen wissen, wann die Sonne auf- und untergeht, um den Zeitraum für die Energieerzeugung festzulegen.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Die Bedingung:</a:t>
            </a:r>
            <a:r>
              <a:rPr lang="de-AT" sz="1800" b="0" u="none" strike="noStrike">
                <a:solidFill>
                  <a:srgbClr val="000000"/>
                </a:solidFill>
                <a:effectLst/>
                <a:uFillTx/>
                <a:latin typeface="Arial"/>
              </a:rPr>
              <a:t> Mathematisch gesehen findet der Sonnenaufgang genau dann statt, wenn der Höhenwinkel der Sonne exakt 0° beträgt.</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Rechenweg:</a:t>
            </a:r>
            <a:r>
              <a:rPr lang="de-AT" sz="1800" b="0" u="none" strike="noStrike">
                <a:solidFill>
                  <a:srgbClr val="000000"/>
                </a:solidFill>
                <a:effectLst/>
                <a:uFillTx/>
                <a:latin typeface="Arial"/>
              </a:rPr>
              <a:t> Zuerst Deklination berechnet, mithilfe von Breitengrad Stundenwinkel für den Horizont gefunden</a:t>
            </a:r>
          </a:p>
          <a:p>
            <a:pPr>
              <a:lnSpc>
                <a:spcPct val="100000"/>
              </a:lnSpc>
            </a:pPr>
            <a:endParaRPr lang="de-AT" sz="1800" b="0" u="none" strike="noStrike">
              <a:solidFill>
                <a:srgbClr val="000000"/>
              </a:solidFill>
              <a:effectLst/>
              <a:uFillTx/>
              <a:latin typeface="Arial"/>
            </a:endParaRPr>
          </a:p>
          <a:p>
            <a:pPr marL="216000" indent="-216000">
              <a:lnSpc>
                <a:spcPct val="100000"/>
              </a:lnSpc>
              <a:buClr>
                <a:srgbClr val="000000"/>
              </a:buClr>
              <a:buSzPct val="45000"/>
              <a:buFont typeface="Wingdings" charset="2"/>
              <a:buChar char=""/>
            </a:pPr>
            <a:r>
              <a:rPr lang="de-AT" sz="1800" b="1" u="none" strike="noStrike">
                <a:solidFill>
                  <a:srgbClr val="000000"/>
                </a:solidFill>
                <a:effectLst/>
                <a:uFillTx/>
                <a:latin typeface="Arial"/>
              </a:rPr>
              <a:t>Ergebnis</a:t>
            </a:r>
            <a:r>
              <a:rPr lang="de-AT" sz="1800" b="0" u="none" strike="noStrike">
                <a:solidFill>
                  <a:srgbClr val="000000"/>
                </a:solidFill>
                <a:effectLst/>
                <a:uFillTx/>
                <a:latin typeface="Arial"/>
              </a:rPr>
              <a:t>: Wir erhalten die Uhrzeit für Start und Ende der Energieberechnung sowie die gesamte Dauer des Tages in Stunden</a:t>
            </a: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a:p>
            <a:pPr>
              <a:lnSpc>
                <a:spcPct val="100000"/>
              </a:lnSpc>
            </a:pPr>
            <a:endParaRPr lang="de-AT" sz="1800" b="0" u="none" strike="noStrike">
              <a:solidFill>
                <a:srgbClr val="000000"/>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el 11"/>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4" name="Rechteck 83"/>
          <p:cNvSpPr/>
          <p:nvPr/>
        </p:nvSpPr>
        <p:spPr>
          <a:xfrm>
            <a:off x="541800" y="1134360"/>
            <a:ext cx="8407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000000"/>
              </a:buClr>
              <a:buFont typeface="Symbol" charset="2"/>
              <a:buChar char=""/>
            </a:pPr>
            <a:r>
              <a:rPr lang="de-AT" sz="1800" b="0" u="none" strike="noStrike">
                <a:solidFill>
                  <a:srgbClr val="000000"/>
                </a:solidFill>
                <a:effectLst/>
                <a:uFillTx/>
                <a:latin typeface="Arial"/>
              </a:rPr>
              <a:t>Ergebnisse: </a:t>
            </a:r>
            <a:endParaRPr lang="de-AT" sz="1800" b="0" u="none" strike="noStrike">
              <a:solidFill>
                <a:srgbClr val="000000"/>
              </a:solidFill>
              <a:effectLst/>
              <a:uFillTx/>
              <a:latin typeface="Arial"/>
              <a:ea typeface="Microsoft YaHei"/>
            </a:endParaRPr>
          </a:p>
          <a:p>
            <a:pPr marL="360000">
              <a:lnSpc>
                <a:spcPct val="100000"/>
              </a:lnSpc>
              <a:buClr>
                <a:srgbClr val="000000"/>
              </a:buClr>
              <a:buFont typeface="Symbol" charset="2"/>
              <a:buChar char=""/>
            </a:pPr>
            <a:r>
              <a:rPr lang="de-AT" sz="1800" b="0" u="none" strike="noStrike">
                <a:solidFill>
                  <a:srgbClr val="000000"/>
                </a:solidFill>
                <a:effectLst/>
                <a:uFillTx/>
                <a:latin typeface="Arial"/>
              </a:rPr>
              <a:t>Taglänge für 21. Juni: 15.73 h </a:t>
            </a:r>
            <a:endParaRPr lang="de-AT" sz="1800" b="0" u="none" strike="noStrike">
              <a:solidFill>
                <a:srgbClr val="000000"/>
              </a:solidFill>
              <a:effectLst/>
              <a:uFillTx/>
              <a:latin typeface="Arial"/>
              <a:ea typeface="Microsoft YaHei"/>
            </a:endParaRPr>
          </a:p>
        </p:txBody>
      </p:sp>
      <p:pic>
        <p:nvPicPr>
          <p:cNvPr id="85" name="Grafik 84"/>
          <p:cNvPicPr/>
          <p:nvPr/>
        </p:nvPicPr>
        <p:blipFill>
          <a:blip r:embed="rId2"/>
          <a:stretch/>
        </p:blipFill>
        <p:spPr>
          <a:xfrm>
            <a:off x="1743120" y="1800000"/>
            <a:ext cx="4736880" cy="3110400"/>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el 12"/>
          <p:cNvSpPr/>
          <p:nvPr/>
        </p:nvSpPr>
        <p:spPr>
          <a:xfrm>
            <a:off x="516960" y="658440"/>
            <a:ext cx="8086680" cy="308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685800">
              <a:lnSpc>
                <a:spcPct val="90000"/>
              </a:lnSpc>
            </a:pPr>
            <a:r>
              <a:rPr lang="de-DE" sz="2800" b="1" u="none" strike="noStrike">
                <a:solidFill>
                  <a:srgbClr val="004983"/>
                </a:solidFill>
                <a:effectLst/>
                <a:uFillTx/>
                <a:latin typeface="Noto Sans SemiBold"/>
                <a:ea typeface="Noto Sans SemiBold"/>
              </a:rPr>
              <a:t>Aufgabe 1: Taglänge</a:t>
            </a:r>
            <a:endParaRPr lang="de-AT" sz="2800" b="0" u="none" strike="noStrike">
              <a:solidFill>
                <a:srgbClr val="000000"/>
              </a:solidFill>
              <a:effectLst/>
              <a:uFillTx/>
              <a:latin typeface="Arial"/>
            </a:endParaRPr>
          </a:p>
        </p:txBody>
      </p:sp>
      <p:sp>
        <p:nvSpPr>
          <p:cNvPr id="87" name="Rechteck 86"/>
          <p:cNvSpPr/>
          <p:nvPr/>
        </p:nvSpPr>
        <p:spPr>
          <a:xfrm>
            <a:off x="541800" y="1134360"/>
            <a:ext cx="8407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de-AT" sz="1800" b="0" u="none" strike="noStrike">
                <a:solidFill>
                  <a:srgbClr val="000000"/>
                </a:solidFill>
                <a:effectLst/>
                <a:uFillTx/>
                <a:latin typeface="Arial"/>
              </a:rPr>
              <a:t>Wichtigster Code Abschnitt:</a:t>
            </a:r>
            <a:endParaRPr lang="de-AT" sz="1800" b="0" u="none" strike="noStrike">
              <a:solidFill>
                <a:srgbClr val="000000"/>
              </a:solidFill>
              <a:effectLst/>
              <a:uFillTx/>
              <a:latin typeface="Arial"/>
              <a:ea typeface="Microsoft YaHei"/>
            </a:endParaRPr>
          </a:p>
          <a:p>
            <a:pPr marL="216000" indent="-216000">
              <a:lnSpc>
                <a:spcPct val="100000"/>
              </a:lnSpc>
              <a:buClr>
                <a:srgbClr val="000000"/>
              </a:buClr>
              <a:buFont typeface="Symbol" charset="2"/>
              <a:buChar char=""/>
            </a:pPr>
            <a:endParaRPr lang="de-AT" sz="1800" b="0" u="none" strike="noStrike">
              <a:solidFill>
                <a:srgbClr val="000000"/>
              </a:solidFill>
              <a:effectLst/>
              <a:uFillTx/>
              <a:latin typeface="Arial"/>
              <a:ea typeface="Microsoft YaHei"/>
            </a:endParaRPr>
          </a:p>
          <a:p>
            <a:pPr>
              <a:lnSpc>
                <a:spcPct val="100000"/>
              </a:lnSpc>
            </a:pPr>
            <a:endParaRPr lang="de-AT" sz="1800" b="0" u="none" strike="noStrike">
              <a:solidFill>
                <a:srgbClr val="000000"/>
              </a:solidFill>
              <a:effectLst/>
              <a:uFillTx/>
              <a:latin typeface="Arial"/>
              <a:ea typeface="Microsoft YaHei"/>
            </a:endParaRPr>
          </a:p>
        </p:txBody>
      </p:sp>
      <p:pic>
        <p:nvPicPr>
          <p:cNvPr id="88" name="Grafik 87"/>
          <p:cNvPicPr/>
          <p:nvPr/>
        </p:nvPicPr>
        <p:blipFill>
          <a:blip r:embed="rId2"/>
          <a:stretch/>
        </p:blipFill>
        <p:spPr>
          <a:xfrm>
            <a:off x="564840" y="1544400"/>
            <a:ext cx="5915160" cy="3495600"/>
          </a:xfrm>
          <a:prstGeom prst="rect">
            <a:avLst/>
          </a:prstGeom>
          <a:noFill/>
          <a:ln w="0">
            <a:noFill/>
          </a:ln>
        </p:spPr>
      </p:pic>
    </p:spTree>
  </p:cSld>
  <p:clrMapOvr>
    <a:masterClrMapping/>
  </p:clrMapOvr>
</p:sld>
</file>

<file path=ppt/theme/theme1.xml><?xml version="1.0" encoding="utf-8"?>
<a:theme xmlns:a="http://schemas.openxmlformats.org/drawingml/2006/main" name="Office">
  <a:themeElements>
    <a:clrScheme name="MCINEU">
      <a:dk1>
        <a:srgbClr val="000000"/>
      </a:dk1>
      <a:lt1>
        <a:srgbClr val="FFFFFF"/>
      </a:lt1>
      <a:dk2>
        <a:srgbClr val="004983"/>
      </a:dk2>
      <a:lt2>
        <a:srgbClr val="F49B00"/>
      </a:lt2>
      <a:accent1>
        <a:srgbClr val="004983"/>
      </a:accent1>
      <a:accent2>
        <a:srgbClr val="F49B00"/>
      </a:accent2>
      <a:accent3>
        <a:srgbClr val="004B51"/>
      </a:accent3>
      <a:accent4>
        <a:srgbClr val="4E7FA8"/>
      </a:accent4>
      <a:accent5>
        <a:srgbClr val="783F4F"/>
      </a:accent5>
      <a:accent6>
        <a:srgbClr val="CD943A"/>
      </a:accent6>
      <a:hlink>
        <a:srgbClr val="0000FF"/>
      </a:hlink>
      <a:folHlink>
        <a:srgbClr val="800080"/>
      </a:folHlink>
    </a:clrScheme>
    <a:fontScheme name="MCI">
      <a:majorFont>
        <a:latin typeface="Noto Sans SemiBold"/>
        <a:ea typeface=""/>
        <a:cs typeface=""/>
      </a:majorFont>
      <a:minorFont>
        <a:latin typeface="Noto Sans"/>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1255</Words>
  <Application>Microsoft Office PowerPoint</Application>
  <PresentationFormat>Bildschirmpräsentation (16:10)</PresentationFormat>
  <Paragraphs>157</Paragraphs>
  <Slides>27</Slides>
  <Notes>5</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27</vt:i4>
      </vt:variant>
    </vt:vector>
  </HeadingPairs>
  <TitlesOfParts>
    <vt:vector size="35" baseType="lpstr">
      <vt:lpstr>Aptos</vt:lpstr>
      <vt:lpstr>Arial</vt:lpstr>
      <vt:lpstr>Noto Sans</vt:lpstr>
      <vt:lpstr>Noto Sans SemiBold</vt:lpstr>
      <vt:lpstr>Symbol</vt:lpstr>
      <vt:lpstr>Times New Roman</vt:lpstr>
      <vt:lpstr>Wingdings</vt:lpstr>
      <vt:lpstr>Office</vt:lpstr>
      <vt:lpstr>Ausrichtung einer PV Anlage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Martina Geir</dc:creator>
  <dc:description/>
  <cp:lastModifiedBy>Artur Cajetan</cp:lastModifiedBy>
  <cp:revision>54</cp:revision>
  <dcterms:created xsi:type="dcterms:W3CDTF">2025-07-14T13:55:07Z</dcterms:created>
  <dcterms:modified xsi:type="dcterms:W3CDTF">2026-01-19T21:11:34Z</dcterms:modified>
  <dc:language>de-AT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Bildschirmpräsentation (16:10)</vt:lpwstr>
  </property>
  <property fmtid="{D5CDD505-2E9C-101B-9397-08002B2CF9AE}" pid="3" name="Slides">
    <vt:i4>1</vt:i4>
  </property>
</Properties>
</file>